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 id="2147483711" r:id="rId5"/>
  </p:sldMasterIdLst>
  <p:notesMasterIdLst>
    <p:notesMasterId r:id="rId48"/>
  </p:notesMasterIdLst>
  <p:sldIdLst>
    <p:sldId id="262" r:id="rId6"/>
    <p:sldId id="287" r:id="rId7"/>
    <p:sldId id="479" r:id="rId8"/>
    <p:sldId id="274" r:id="rId9"/>
    <p:sldId id="463" r:id="rId10"/>
    <p:sldId id="275" r:id="rId11"/>
    <p:sldId id="272" r:id="rId12"/>
    <p:sldId id="478" r:id="rId13"/>
    <p:sldId id="273" r:id="rId14"/>
    <p:sldId id="477" r:id="rId15"/>
    <p:sldId id="473" r:id="rId16"/>
    <p:sldId id="474" r:id="rId17"/>
    <p:sldId id="292" r:id="rId18"/>
    <p:sldId id="480" r:id="rId19"/>
    <p:sldId id="481" r:id="rId20"/>
    <p:sldId id="468" r:id="rId21"/>
    <p:sldId id="469" r:id="rId22"/>
    <p:sldId id="470" r:id="rId23"/>
    <p:sldId id="471" r:id="rId24"/>
    <p:sldId id="482" r:id="rId25"/>
    <p:sldId id="313" r:id="rId26"/>
    <p:sldId id="282" r:id="rId27"/>
    <p:sldId id="457" r:id="rId28"/>
    <p:sldId id="472" r:id="rId29"/>
    <p:sldId id="326" r:id="rId30"/>
    <p:sldId id="332" r:id="rId31"/>
    <p:sldId id="475" r:id="rId32"/>
    <p:sldId id="327" r:id="rId33"/>
    <p:sldId id="464" r:id="rId34"/>
    <p:sldId id="484" r:id="rId35"/>
    <p:sldId id="483" r:id="rId36"/>
    <p:sldId id="288" r:id="rId37"/>
    <p:sldId id="289" r:id="rId38"/>
    <p:sldId id="290" r:id="rId39"/>
    <p:sldId id="291" r:id="rId40"/>
    <p:sldId id="485" r:id="rId41"/>
    <p:sldId id="445" r:id="rId42"/>
    <p:sldId id="277" r:id="rId43"/>
    <p:sldId id="486" r:id="rId44"/>
    <p:sldId id="293" r:id="rId45"/>
    <p:sldId id="294" r:id="rId46"/>
    <p:sldId id="29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50807A2-DEFF-E64A-969D-7AEC20F49B93}">
          <p14:sldIdLst>
            <p14:sldId id="262"/>
            <p14:sldId id="287"/>
          </p14:sldIdLst>
        </p14:section>
        <p14:section name="Motivation" id="{0069AC1C-DE3B-9246-B15F-CBA86AA5767D}">
          <p14:sldIdLst>
            <p14:sldId id="479"/>
            <p14:sldId id="274"/>
            <p14:sldId id="463"/>
            <p14:sldId id="275"/>
            <p14:sldId id="272"/>
          </p14:sldIdLst>
        </p14:section>
        <p14:section name="Related Work" id="{D5980B08-B4EF-604E-A5B1-F4288DAAC767}">
          <p14:sldIdLst>
            <p14:sldId id="478"/>
            <p14:sldId id="273"/>
            <p14:sldId id="477"/>
            <p14:sldId id="473"/>
            <p14:sldId id="474"/>
            <p14:sldId id="292"/>
          </p14:sldIdLst>
        </p14:section>
        <p14:section name="CuPBoP Framework" id="{FEF2E318-D894-3743-A964-62FA1FF0070A}">
          <p14:sldIdLst>
            <p14:sldId id="480"/>
            <p14:sldId id="481"/>
            <p14:sldId id="468"/>
            <p14:sldId id="469"/>
            <p14:sldId id="470"/>
            <p14:sldId id="471"/>
            <p14:sldId id="482"/>
            <p14:sldId id="313"/>
            <p14:sldId id="282"/>
            <p14:sldId id="457"/>
            <p14:sldId id="472"/>
            <p14:sldId id="326"/>
            <p14:sldId id="332"/>
            <p14:sldId id="475"/>
            <p14:sldId id="327"/>
            <p14:sldId id="464"/>
          </p14:sldIdLst>
        </p14:section>
        <p14:section name="CuPBoP Turorial" id="{C96D718D-3834-004D-8071-01382812F8A8}">
          <p14:sldIdLst>
            <p14:sldId id="484"/>
            <p14:sldId id="483"/>
            <p14:sldId id="288"/>
            <p14:sldId id="289"/>
            <p14:sldId id="290"/>
            <p14:sldId id="291"/>
            <p14:sldId id="485"/>
          </p14:sldIdLst>
        </p14:section>
        <p14:section name="Evaluation" id="{FF6E7757-43A5-2E40-B451-A88D9BF8B81E}">
          <p14:sldIdLst>
            <p14:sldId id="445"/>
            <p14:sldId id="277"/>
          </p14:sldIdLst>
        </p14:section>
        <p14:section name="Backup Slides" id="{24235E6B-B8D5-B34B-B461-D5E374D2169C}">
          <p14:sldIdLst>
            <p14:sldId id="486"/>
            <p14:sldId id="293"/>
            <p14:sldId id="294"/>
            <p14:sldId id="29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CCAC"/>
    <a:srgbClr val="203A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766"/>
    <p:restoredTop sz="65578"/>
  </p:normalViewPr>
  <p:slideViewPr>
    <p:cSldViewPr snapToGrid="0">
      <p:cViewPr>
        <p:scale>
          <a:sx n="60" d="100"/>
          <a:sy n="60" d="100"/>
        </p:scale>
        <p:origin x="112" y="9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EEABB0-08C8-0B46-AE0A-F1546C4A3D26}" type="datetimeFigureOut">
              <a:rPr lang="en-US" smtClean="0"/>
              <a:t>10/29/23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B1B570-5433-DC48-8F65-1EA474482B8E}" type="slidenum">
              <a:rPr lang="en-US" smtClean="0"/>
              <a:t>‹#›</a:t>
            </a:fld>
            <a:endParaRPr lang="en-US"/>
          </a:p>
        </p:txBody>
      </p:sp>
    </p:spTree>
    <p:extLst>
      <p:ext uri="{BB962C8B-B14F-4D97-AF65-F5344CB8AC3E}">
        <p14:creationId xmlns:p14="http://schemas.microsoft.com/office/powerpoint/2010/main" val="1810424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Hello everyone, My name is Mark, and It’s my pleasure to have this opportunity to introduce </a:t>
            </a:r>
            <a:r>
              <a:rPr lang="en-US" dirty="0" err="1">
                <a:cs typeface="Calibri"/>
              </a:rPr>
              <a:t>CupBoP</a:t>
            </a:r>
            <a:r>
              <a:rPr lang="en-US" dirty="0">
                <a:cs typeface="Calibri"/>
              </a:rPr>
              <a:t> , our in-house framework to execute CUDA on non Nvidia devices. And this presentation will be mainly about how we can make </a:t>
            </a:r>
            <a:r>
              <a:rPr lang="en-US" dirty="0" err="1">
                <a:cs typeface="Calibri"/>
              </a:rPr>
              <a:t>cuda</a:t>
            </a:r>
            <a:r>
              <a:rPr lang="en-US" dirty="0">
                <a:cs typeface="Calibri"/>
              </a:rPr>
              <a:t> source code executable in vortex, using this framework. </a:t>
            </a:r>
            <a:endParaRPr lang="en-US" dirty="0"/>
          </a:p>
        </p:txBody>
      </p:sp>
      <p:sp>
        <p:nvSpPr>
          <p:cNvPr id="4" name="Slide Number Placeholder 3"/>
          <p:cNvSpPr>
            <a:spLocks noGrp="1"/>
          </p:cNvSpPr>
          <p:nvPr>
            <p:ph type="sldNum" sz="quarter" idx="10"/>
          </p:nvPr>
        </p:nvSpPr>
        <p:spPr/>
        <p:txBody>
          <a:bodyPr/>
          <a:lstStyle/>
          <a:p>
            <a:fld id="{AB8BDEB0-AFCF-4BA6-B562-D36FD1AE2648}"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763673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The first approach to make CUDA source code compatible with non-NVIDIA devices involves translating the source code itself. Examples of this approach include DPC++ and HIPIFY. DPC++ translates CUDA code into SYCL, while HIPIFY translates it into HIP, enabling it to run on their respective hardware platforms.</a:t>
            </a:r>
          </a:p>
          <a:p>
            <a:pPr algn="l"/>
            <a:r>
              <a:rPr lang="en-US" b="0" i="0" u="none" strike="noStrike" dirty="0">
                <a:solidFill>
                  <a:srgbClr val="374151"/>
                </a:solidFill>
                <a:effectLst/>
                <a:latin typeface="Söhne"/>
              </a:rPr>
              <a:t>One of the advantages of this approach is that it simplifies debugging, as it deals exclusively with the source code. However, there is a downside: not every CUDA function maps directly to the target language.</a:t>
            </a:r>
          </a:p>
          <a:p>
            <a:pPr algn="l"/>
            <a:endParaRPr lang="en-US" b="0" i="0" u="none" strike="noStrike" dirty="0">
              <a:solidFill>
                <a:srgbClr val="374151"/>
              </a:solidFill>
              <a:effectLst/>
              <a:latin typeface="Söhne"/>
            </a:endParaRPr>
          </a:p>
          <a:p>
            <a:pPr algn="l"/>
            <a:r>
              <a:rPr lang="en-US" b="0" i="0" u="none" strike="noStrike" dirty="0">
                <a:solidFill>
                  <a:srgbClr val="374151"/>
                </a:solidFill>
                <a:effectLst/>
                <a:latin typeface="Söhne"/>
              </a:rPr>
              <a:t>Given </a:t>
            </a:r>
            <a:r>
              <a:rPr lang="en-US" b="0" i="0" u="none" strike="noStrike" dirty="0" err="1">
                <a:solidFill>
                  <a:srgbClr val="374151"/>
                </a:solidFill>
                <a:effectLst/>
                <a:latin typeface="Söhne"/>
              </a:rPr>
              <a:t>Cudalaunch</a:t>
            </a:r>
            <a:r>
              <a:rPr lang="en-US" b="0" i="0" u="none" strike="noStrike" dirty="0">
                <a:solidFill>
                  <a:srgbClr val="374151"/>
                </a:solidFill>
                <a:effectLst/>
                <a:latin typeface="Söhne"/>
              </a:rPr>
              <a:t> function is one example of them, because it’s invoked implicitly when user put kernel launch syntax in their source code. So this function is not visible in the source code level.</a:t>
            </a:r>
          </a:p>
          <a:p>
            <a:pPr algn="l"/>
            <a:endParaRPr lang="en-US" b="0" i="0" u="none" strike="noStrike" dirty="0">
              <a:solidFill>
                <a:srgbClr val="374151"/>
              </a:solidFill>
              <a:effectLst/>
              <a:latin typeface="Söhne"/>
            </a:endParaRPr>
          </a:p>
          <a:p>
            <a:pPr algn="l"/>
            <a:r>
              <a:rPr lang="en-US" b="0" i="0" u="none" strike="noStrike" dirty="0">
                <a:solidFill>
                  <a:srgbClr val="374151"/>
                </a:solidFill>
                <a:effectLst/>
                <a:latin typeface="Söhne"/>
              </a:rPr>
              <a:t> And therefore, the outcome largely depends on the specific target language the code is translated to. Given that CUDA is grounded in complex C++ grammar, there is a possibility that these translators may misinterpret the original CUDA code's intent.</a:t>
            </a:r>
          </a:p>
          <a:p>
            <a:endParaRPr lang="en-US" dirty="0"/>
          </a:p>
          <a:p>
            <a:r>
              <a:rPr lang="en-US" dirty="0"/>
              <a:t>DPC++ : Translate </a:t>
            </a:r>
            <a:r>
              <a:rPr lang="en-US" dirty="0" err="1"/>
              <a:t>Cuda</a:t>
            </a:r>
            <a:r>
              <a:rPr lang="en-US" dirty="0"/>
              <a:t> </a:t>
            </a:r>
            <a:r>
              <a:rPr lang="en-US" dirty="0" err="1"/>
              <a:t>Src</a:t>
            </a:r>
            <a:r>
              <a:rPr lang="en-US" dirty="0"/>
              <a:t> code to </a:t>
            </a:r>
            <a:r>
              <a:rPr lang="en-US" dirty="0" err="1"/>
              <a:t>Sycl</a:t>
            </a:r>
            <a:endParaRPr lang="en-US" dirty="0"/>
          </a:p>
          <a:p>
            <a:r>
              <a:rPr lang="en-US" dirty="0"/>
              <a:t>HIPIFY: Translate </a:t>
            </a:r>
            <a:r>
              <a:rPr lang="en-US" dirty="0" err="1"/>
              <a:t>Cuda</a:t>
            </a:r>
            <a:r>
              <a:rPr lang="en-US" dirty="0"/>
              <a:t> </a:t>
            </a:r>
            <a:r>
              <a:rPr lang="en-US" dirty="0" err="1"/>
              <a:t>Src</a:t>
            </a:r>
            <a:r>
              <a:rPr lang="en-US" dirty="0"/>
              <a:t> to HIP</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10</a:t>
            </a:fld>
            <a:endParaRPr lang="en-US"/>
          </a:p>
        </p:txBody>
      </p:sp>
    </p:spTree>
    <p:extLst>
      <p:ext uri="{BB962C8B-B14F-4D97-AF65-F5344CB8AC3E}">
        <p14:creationId xmlns:p14="http://schemas.microsoft.com/office/powerpoint/2010/main" val="2132049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The second approach involves reverse engineering. In this method, PTX assembly code is translated to enable execution on different types of devices. Notably, this approach doesn't impact any of the front-end compilation processes. and that means users are not required to recompile the CUDA source code to make it compatible with other devices.</a:t>
            </a:r>
          </a:p>
          <a:p>
            <a:pPr algn="l"/>
            <a:r>
              <a:rPr lang="en-US" b="0" i="0" u="none" strike="noStrike" dirty="0">
                <a:solidFill>
                  <a:srgbClr val="374151"/>
                </a:solidFill>
                <a:effectLst/>
                <a:latin typeface="Söhne"/>
              </a:rPr>
              <a:t>However, there's a challenge with this approach. Since there is no official PTX parser provided by Nvidia, these translators need to be continually updated whenever Nvidia makes changes to their compilation pipeline.</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11</a:t>
            </a:fld>
            <a:endParaRPr lang="en-US"/>
          </a:p>
        </p:txBody>
      </p:sp>
    </p:spTree>
    <p:extLst>
      <p:ext uri="{BB962C8B-B14F-4D97-AF65-F5344CB8AC3E}">
        <p14:creationId xmlns:p14="http://schemas.microsoft.com/office/powerpoint/2010/main" val="1972026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The final approach is our project,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a:t>
            </a:r>
          </a:p>
          <a:p>
            <a:pPr algn="l"/>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stands out from previous approaches by conducting all necessary translations at the Intermediate Representation (IR) level. Similar to reverse-engineering method, one of the significant advantages of this method is that it leverages the Clang front-end compiler, which is maintained by Nvidia, to generate the IR. and This eliminates concerns related to complex CUDA grammar. Furthermore, the generated LLVM IR code is fully open-sourced, eliminating the need for any reverse-engineering in the translation process.</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12</a:t>
            </a:fld>
            <a:endParaRPr lang="en-US"/>
          </a:p>
        </p:txBody>
      </p:sp>
    </p:spTree>
    <p:extLst>
      <p:ext uri="{BB962C8B-B14F-4D97-AF65-F5344CB8AC3E}">
        <p14:creationId xmlns:p14="http://schemas.microsoft.com/office/powerpoint/2010/main" val="41115304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Here’s a summary of the dependencies and supported ISAs for each framework. Currently,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offers support for x86, AMD GPUs, and Vortex.</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13</a:t>
            </a:fld>
            <a:endParaRPr lang="en-US"/>
          </a:p>
        </p:txBody>
      </p:sp>
    </p:spTree>
    <p:extLst>
      <p:ext uri="{BB962C8B-B14F-4D97-AF65-F5344CB8AC3E}">
        <p14:creationId xmlns:p14="http://schemas.microsoft.com/office/powerpoint/2010/main" val="3581550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Building upon our previous discussion of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and high-level overview, let's cover each component inside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framework.</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14</a:t>
            </a:fld>
            <a:endParaRPr lang="en-US"/>
          </a:p>
        </p:txBody>
      </p:sp>
    </p:spTree>
    <p:extLst>
      <p:ext uri="{BB962C8B-B14F-4D97-AF65-F5344CB8AC3E}">
        <p14:creationId xmlns:p14="http://schemas.microsoft.com/office/powerpoint/2010/main" val="6094937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The figure you see illustrates a concise overview of the process. The overall approach is similar to running OpenCL on Vortex. However, instead of using on </a:t>
            </a:r>
            <a:r>
              <a:rPr lang="en-US" b="0" i="0" u="none" strike="noStrike" dirty="0" err="1">
                <a:solidFill>
                  <a:srgbClr val="374151"/>
                </a:solidFill>
                <a:effectLst/>
                <a:latin typeface="Söhne"/>
              </a:rPr>
              <a:t>PoCL</a:t>
            </a:r>
            <a:r>
              <a:rPr lang="en-US" b="0" i="0" u="none" strike="noStrike" dirty="0">
                <a:solidFill>
                  <a:srgbClr val="374151"/>
                </a:solidFill>
                <a:effectLst/>
                <a:latin typeface="Söhne"/>
              </a:rPr>
              <a:t>, we leverage the combined power of the Clang front-end compiler and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translator to perform the necessary compilation and translation tasks.</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B1B570-5433-DC48-8F65-1EA474482B8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66783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Let's break down the process step by step. Just as when compiling for NVIDIA GPUs, the Clang front-end compiler generates LLVM IR and NVVM IR for both the host and kernel source code components.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16</a:t>
            </a:fld>
            <a:endParaRPr lang="en-US"/>
          </a:p>
        </p:txBody>
      </p:sp>
    </p:spTree>
    <p:extLst>
      <p:ext uri="{BB962C8B-B14F-4D97-AF65-F5344CB8AC3E}">
        <p14:creationId xmlns:p14="http://schemas.microsoft.com/office/powerpoint/2010/main" val="20054130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Now, moving on to the second step,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compilation translator comes into play. In this crucial phase,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handles all the necessary compilation changes. This includes mapping different types of defined </a:t>
            </a:r>
            <a:r>
              <a:rPr lang="en-US" b="0" i="0" u="none" strike="noStrike" dirty="0" err="1">
                <a:solidFill>
                  <a:srgbClr val="374151"/>
                </a:solidFill>
                <a:effectLst/>
                <a:latin typeface="Söhne"/>
              </a:rPr>
              <a:t>cuda</a:t>
            </a:r>
            <a:r>
              <a:rPr lang="en-US" b="0" i="0" u="none" strike="noStrike" dirty="0">
                <a:solidFill>
                  <a:srgbClr val="374151"/>
                </a:solidFill>
                <a:effectLst/>
                <a:latin typeface="Söhne"/>
              </a:rPr>
              <a:t> variables and collapsing the CUDA threads, which I'll cover in later slides.</a:t>
            </a:r>
          </a:p>
          <a:p>
            <a:pPr algn="l"/>
            <a:r>
              <a:rPr lang="en-US" b="0" i="0" u="none" strike="noStrike" dirty="0">
                <a:solidFill>
                  <a:srgbClr val="374151"/>
                </a:solidFill>
                <a:effectLst/>
                <a:latin typeface="Söhne"/>
              </a:rPr>
              <a:t>Additionally, as part of this process,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creates a '</a:t>
            </a:r>
            <a:r>
              <a:rPr lang="en-US" b="0" i="0" u="none" strike="noStrike" dirty="0" err="1">
                <a:solidFill>
                  <a:srgbClr val="374151"/>
                </a:solidFill>
                <a:effectLst/>
                <a:latin typeface="Söhne"/>
              </a:rPr>
              <a:t>kernel_wrapper</a:t>
            </a:r>
            <a:r>
              <a:rPr lang="en-US" b="0" i="0" u="none" strike="noStrike" dirty="0">
                <a:solidFill>
                  <a:srgbClr val="374151"/>
                </a:solidFill>
                <a:effectLst/>
                <a:latin typeface="Söhne"/>
              </a:rPr>
              <a:t>.' , which is instrumental in launching the kernel within the Vortex environment, utilizing Vortex kernel library functions</a:t>
            </a:r>
          </a:p>
        </p:txBody>
      </p:sp>
      <p:sp>
        <p:nvSpPr>
          <p:cNvPr id="4" name="Slide Number Placeholder 3"/>
          <p:cNvSpPr>
            <a:spLocks noGrp="1"/>
          </p:cNvSpPr>
          <p:nvPr>
            <p:ph type="sldNum" sz="quarter" idx="5"/>
          </p:nvPr>
        </p:nvSpPr>
        <p:spPr/>
        <p:txBody>
          <a:bodyPr/>
          <a:lstStyle/>
          <a:p>
            <a:fld id="{DDB1B570-5433-DC48-8F65-1EA474482B8E}" type="slidenum">
              <a:rPr lang="en-US" smtClean="0"/>
              <a:t>17</a:t>
            </a:fld>
            <a:endParaRPr lang="en-US"/>
          </a:p>
        </p:txBody>
      </p:sp>
    </p:spTree>
    <p:extLst>
      <p:ext uri="{BB962C8B-B14F-4D97-AF65-F5344CB8AC3E}">
        <p14:creationId xmlns:p14="http://schemas.microsoft.com/office/powerpoint/2010/main" val="27731279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Once all the IRs and required files are obtained, our backend compiler takes charge. In this step, it assembles the host and kernel executable files, complete with the Vortex-specific Instruction Set Architecture (ISA) </a:t>
            </a:r>
            <a:r>
              <a:rPr lang="en-US" dirty="0"/>
              <a:t>(</a:t>
            </a:r>
            <a:r>
              <a:rPr lang="ko-KR" altLang="en-US" dirty="0"/>
              <a:t>보강 필요</a:t>
            </a:r>
            <a:r>
              <a:rPr lang="en-US" altLang="ko-KR" dirty="0"/>
              <a:t>)</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18</a:t>
            </a:fld>
            <a:endParaRPr lang="en-US"/>
          </a:p>
        </p:txBody>
      </p:sp>
    </p:spTree>
    <p:extLst>
      <p:ext uri="{BB962C8B-B14F-4D97-AF65-F5344CB8AC3E}">
        <p14:creationId xmlns:p14="http://schemas.microsoft.com/office/powerpoint/2010/main" val="2465579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To bring it all together, we link these two executable files with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library, which will be covered in the next slides. In addition, since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uses vortex runtime functions, we also link the Vortex runtime in this phase, ensuring a smooth execution of the file on Vortex.</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19</a:t>
            </a:fld>
            <a:endParaRPr lang="en-US"/>
          </a:p>
        </p:txBody>
      </p:sp>
    </p:spTree>
    <p:extLst>
      <p:ext uri="{BB962C8B-B14F-4D97-AF65-F5344CB8AC3E}">
        <p14:creationId xmlns:p14="http://schemas.microsoft.com/office/powerpoint/2010/main" val="1798484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here's the outline of this presentation. I’ll start with introducing other works that aims supporting </a:t>
            </a:r>
            <a:r>
              <a:rPr lang="en-US" dirty="0" err="1"/>
              <a:t>cuda</a:t>
            </a:r>
            <a:r>
              <a:rPr lang="en-US" dirty="0"/>
              <a:t> on non-</a:t>
            </a:r>
            <a:r>
              <a:rPr lang="en-US" dirty="0" err="1"/>
              <a:t>nvidia</a:t>
            </a:r>
            <a:r>
              <a:rPr lang="en-US" dirty="0"/>
              <a:t> devices and explain how </a:t>
            </a:r>
            <a:r>
              <a:rPr lang="en-US" dirty="0" err="1"/>
              <a:t>CuPBoP</a:t>
            </a:r>
            <a:r>
              <a:rPr lang="en-US" dirty="0"/>
              <a:t> is different in terms of the approach. And then go over the the framework to see how we actually use the framework to execute CUDA source code in Vortex. </a:t>
            </a:r>
          </a:p>
        </p:txBody>
      </p:sp>
      <p:sp>
        <p:nvSpPr>
          <p:cNvPr id="4" name="Slide Number Placeholder 3"/>
          <p:cNvSpPr>
            <a:spLocks noGrp="1"/>
          </p:cNvSpPr>
          <p:nvPr>
            <p:ph type="sldNum" sz="quarter" idx="5"/>
          </p:nvPr>
        </p:nvSpPr>
        <p:spPr/>
        <p:txBody>
          <a:bodyPr/>
          <a:lstStyle/>
          <a:p>
            <a:fld id="{DDB1B570-5433-DC48-8F65-1EA474482B8E}" type="slidenum">
              <a:rPr lang="en-US" smtClean="0"/>
              <a:t>2</a:t>
            </a:fld>
            <a:endParaRPr lang="en-US"/>
          </a:p>
        </p:txBody>
      </p:sp>
    </p:spTree>
    <p:extLst>
      <p:ext uri="{BB962C8B-B14F-4D97-AF65-F5344CB8AC3E}">
        <p14:creationId xmlns:p14="http://schemas.microsoft.com/office/powerpoint/2010/main" val="27312403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So that was the rough overview of the comprehensive pipeline. During this </a:t>
            </a:r>
            <a:r>
              <a:rPr lang="en-US" b="0" i="0" u="none" strike="noStrike" dirty="0" err="1">
                <a:solidFill>
                  <a:srgbClr val="374151"/>
                </a:solidFill>
                <a:effectLst/>
                <a:latin typeface="Söhne"/>
              </a:rPr>
              <a:t>procsss</a:t>
            </a:r>
            <a:r>
              <a:rPr lang="en-US" b="0" i="0" u="none" strike="noStrike" dirty="0">
                <a:solidFill>
                  <a:srgbClr val="374151"/>
                </a:solidFill>
                <a:effectLst/>
                <a:latin typeface="Söhne"/>
              </a:rPr>
              <a:t>,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takes two pivotal roles. The first role involves IR translation, a fundamental aspect of our </a:t>
            </a:r>
            <a:r>
              <a:rPr lang="en-US" b="0" i="0" u="none" strike="noStrike" dirty="0" err="1">
                <a:solidFill>
                  <a:srgbClr val="374151"/>
                </a:solidFill>
                <a:effectLst/>
                <a:latin typeface="Söhne"/>
              </a:rPr>
              <a:t>processs</a:t>
            </a:r>
            <a:r>
              <a:rPr lang="en-US" b="0" i="0" u="none" strike="noStrike" dirty="0">
                <a:solidFill>
                  <a:srgbClr val="374151"/>
                </a:solidFill>
                <a:effectLst/>
                <a:latin typeface="Söhne"/>
              </a:rPr>
              <a:t>. The second role is to provide runtime library. In the following slides, I will provide a brief overview of each, with examples.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20</a:t>
            </a:fld>
            <a:endParaRPr lang="en-US"/>
          </a:p>
        </p:txBody>
      </p:sp>
    </p:spTree>
    <p:extLst>
      <p:ext uri="{BB962C8B-B14F-4D97-AF65-F5344CB8AC3E}">
        <p14:creationId xmlns:p14="http://schemas.microsoft.com/office/powerpoint/2010/main" val="5419608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Let's begin by exploring the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library, which is to implement CUDA APIs for non-NVIDIA devices. As an example, </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21</a:t>
            </a:fld>
            <a:endParaRPr lang="en-US"/>
          </a:p>
        </p:txBody>
      </p:sp>
    </p:spTree>
    <p:extLst>
      <p:ext uri="{BB962C8B-B14F-4D97-AF65-F5344CB8AC3E}">
        <p14:creationId xmlns:p14="http://schemas.microsoft.com/office/powerpoint/2010/main" val="25525530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Here is a simple code </a:t>
            </a:r>
            <a:r>
              <a:rPr lang="en-US" b="0" i="0" u="none" strike="noStrike" dirty="0" err="1">
                <a:solidFill>
                  <a:srgbClr val="374151"/>
                </a:solidFill>
                <a:effectLst/>
                <a:latin typeface="Söhne"/>
              </a:rPr>
              <a:t>snipset</a:t>
            </a:r>
            <a:r>
              <a:rPr lang="en-US" b="0" i="0" u="none" strike="noStrike" dirty="0">
                <a:solidFill>
                  <a:srgbClr val="374151"/>
                </a:solidFill>
                <a:effectLst/>
                <a:latin typeface="Söhne"/>
              </a:rPr>
              <a:t> of host side in CUDA source code. As you can see, this code contains CUDA-specific functions, such as '</a:t>
            </a:r>
            <a:r>
              <a:rPr lang="en-US" b="0" i="0" u="none" strike="noStrike" dirty="0" err="1">
                <a:solidFill>
                  <a:srgbClr val="374151"/>
                </a:solidFill>
                <a:effectLst/>
                <a:latin typeface="Söhne"/>
              </a:rPr>
              <a:t>cudamemcpy</a:t>
            </a:r>
            <a:r>
              <a:rPr lang="en-US" b="0" i="0" u="none" strike="noStrike" dirty="0">
                <a:solidFill>
                  <a:srgbClr val="374151"/>
                </a:solidFill>
                <a:effectLst/>
                <a:latin typeface="Söhne"/>
              </a:rPr>
              <a:t>' and '</a:t>
            </a:r>
            <a:r>
              <a:rPr lang="en-US" b="0" i="0" u="none" strike="noStrike" dirty="0" err="1">
                <a:solidFill>
                  <a:srgbClr val="374151"/>
                </a:solidFill>
                <a:effectLst/>
                <a:latin typeface="Söhne"/>
              </a:rPr>
              <a:t>cudamalloc</a:t>
            </a:r>
            <a:r>
              <a:rPr lang="en-US" b="0" i="0" u="none" strike="noStrike" dirty="0">
                <a:solidFill>
                  <a:srgbClr val="374151"/>
                </a:solidFill>
                <a:effectLst/>
                <a:latin typeface="Söhne"/>
              </a:rPr>
              <a:t>.' During execution, these functions are going to be linked to NVIDIA's CUDA runtime functions. </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22</a:t>
            </a:fld>
            <a:endParaRPr lang="en-US"/>
          </a:p>
        </p:txBody>
      </p:sp>
    </p:spTree>
    <p:extLst>
      <p:ext uri="{BB962C8B-B14F-4D97-AF65-F5344CB8AC3E}">
        <p14:creationId xmlns:p14="http://schemas.microsoft.com/office/powerpoint/2010/main" val="40924552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To make these functions compatible with non-NVIDIA devices,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provides a runtime functions with the same function signature as the original runtime functions. For instance, to execute the '</a:t>
            </a:r>
            <a:r>
              <a:rPr lang="en-US" b="0" i="0" u="none" strike="noStrike" dirty="0" err="1">
                <a:solidFill>
                  <a:srgbClr val="374151"/>
                </a:solidFill>
                <a:effectLst/>
                <a:latin typeface="Söhne"/>
              </a:rPr>
              <a:t>cudamalloc</a:t>
            </a:r>
            <a:r>
              <a:rPr lang="en-US" b="0" i="0" u="none" strike="noStrike" dirty="0">
                <a:solidFill>
                  <a:srgbClr val="374151"/>
                </a:solidFill>
                <a:effectLst/>
                <a:latin typeface="Söhne"/>
              </a:rPr>
              <a:t>' function on Vortex, we integrate the Vortex runtime library functions that were introduced earlier by </a:t>
            </a:r>
            <a:r>
              <a:rPr lang="en-US" b="0" i="0" u="none" strike="noStrike" dirty="0" err="1">
                <a:solidFill>
                  <a:srgbClr val="374151"/>
                </a:solidFill>
                <a:effectLst/>
                <a:latin typeface="Söhne"/>
              </a:rPr>
              <a:t>Shinnyeong</a:t>
            </a:r>
            <a:r>
              <a:rPr lang="en-US" b="0" i="0" u="none" strike="noStrike" dirty="0">
                <a:solidFill>
                  <a:srgbClr val="374151"/>
                </a:solidFill>
                <a:effectLst/>
                <a:latin typeface="Söhne"/>
              </a:rPr>
              <a:t> into the '</a:t>
            </a:r>
            <a:r>
              <a:rPr lang="en-US" b="0" i="0" u="none" strike="noStrike" dirty="0" err="1">
                <a:solidFill>
                  <a:srgbClr val="374151"/>
                </a:solidFill>
                <a:effectLst/>
                <a:latin typeface="Söhne"/>
              </a:rPr>
              <a:t>cudamalloc</a:t>
            </a:r>
            <a:r>
              <a:rPr lang="en-US" b="0" i="0" u="none" strike="noStrike" dirty="0">
                <a:solidFill>
                  <a:srgbClr val="374151"/>
                </a:solidFill>
                <a:effectLst/>
                <a:latin typeface="Söhne"/>
              </a:rPr>
              <a:t>' function within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runtime library to do a memory allocation in vortex.</a:t>
            </a:r>
          </a:p>
          <a:p>
            <a:pPr algn="l"/>
            <a:r>
              <a:rPr lang="en-US" b="0" i="0" u="none" strike="noStrike" dirty="0">
                <a:solidFill>
                  <a:srgbClr val="374151"/>
                </a:solidFill>
                <a:effectLst/>
                <a:latin typeface="Söhne"/>
              </a:rPr>
              <a:t>And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runtime function library will get linked to the binary when it gets. This linkage process enables the binary to run on different hardware configurations without changing the form of the passed functions.</a:t>
            </a:r>
          </a:p>
        </p:txBody>
      </p:sp>
      <p:sp>
        <p:nvSpPr>
          <p:cNvPr id="4" name="Slide Number Placeholder 3"/>
          <p:cNvSpPr>
            <a:spLocks noGrp="1"/>
          </p:cNvSpPr>
          <p:nvPr>
            <p:ph type="sldNum" sz="quarter" idx="5"/>
          </p:nvPr>
        </p:nvSpPr>
        <p:spPr/>
        <p:txBody>
          <a:bodyPr/>
          <a:lstStyle/>
          <a:p>
            <a:fld id="{DDB1B570-5433-DC48-8F65-1EA474482B8E}" type="slidenum">
              <a:rPr lang="en-US" smtClean="0"/>
              <a:t>23</a:t>
            </a:fld>
            <a:endParaRPr lang="en-US"/>
          </a:p>
        </p:txBody>
      </p:sp>
    </p:spTree>
    <p:extLst>
      <p:ext uri="{BB962C8B-B14F-4D97-AF65-F5344CB8AC3E}">
        <p14:creationId xmlns:p14="http://schemas.microsoft.com/office/powerpoint/2010/main" val="34014314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Now, let's shift our focus to the second major role of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which is during IR translation. Throughout this phase, numerous changes are applied to the original IR code to make it executable on Vortex. But I’ll introduce one of them as an example.</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24</a:t>
            </a:fld>
            <a:endParaRPr lang="en-US"/>
          </a:p>
        </p:txBody>
      </p:sp>
    </p:spTree>
    <p:extLst>
      <p:ext uri="{BB962C8B-B14F-4D97-AF65-F5344CB8AC3E}">
        <p14:creationId xmlns:p14="http://schemas.microsoft.com/office/powerpoint/2010/main" val="5609262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Let's consider a simple vector addition CUDA function. With 64 CUDA blocks, containing 1024 threads each, this sums up to 64K CUDA threads that need to be executed. This design aligns well with NVIDIA GPUs, which can efficiently handle thousands of threads simultaneously.</a:t>
            </a:r>
          </a:p>
          <a:p>
            <a:pPr algn="l"/>
            <a:r>
              <a:rPr lang="en-US" b="0" i="0" u="none" strike="noStrike" dirty="0">
                <a:solidFill>
                  <a:srgbClr val="374151"/>
                </a:solidFill>
                <a:effectLst/>
                <a:latin typeface="Söhne"/>
              </a:rPr>
              <a:t>However, the Vortex hardware has fewer active hardware threads available, and executing this workload as is, might prove inefficient for Vortex.</a:t>
            </a:r>
          </a:p>
          <a:p>
            <a:pPr algn="l"/>
            <a:endParaRPr lang="en-US" b="0" i="0" u="none" strike="noStrike"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374151"/>
                </a:solidFill>
                <a:effectLst/>
                <a:latin typeface="Söhne"/>
              </a:rPr>
              <a:t>To address this challenge,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draws inspiration from what </a:t>
            </a:r>
            <a:r>
              <a:rPr lang="en-US" b="0" i="0" u="none" strike="noStrike" dirty="0" err="1">
                <a:solidFill>
                  <a:srgbClr val="374151"/>
                </a:solidFill>
                <a:effectLst/>
                <a:latin typeface="Söhne"/>
              </a:rPr>
              <a:t>PoCL</a:t>
            </a:r>
            <a:r>
              <a:rPr lang="en-US" b="0" i="0" u="none" strike="noStrike" dirty="0">
                <a:solidFill>
                  <a:srgbClr val="374151"/>
                </a:solidFill>
                <a:effectLst/>
                <a:latin typeface="Söhne"/>
              </a:rPr>
              <a:t> does for OpenCL-Vortex. It collapses the CUDA threads during compilation translation to ensure more efficient execution on Vortex.</a:t>
            </a:r>
          </a:p>
          <a:p>
            <a:endParaRPr lang="en-US" dirty="0"/>
          </a:p>
          <a:p>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a:ea typeface="Malgun Gothic"/>
              </a:rPr>
              <a:t>NVIDIA GPUs can support executing more than</a:t>
            </a:r>
            <a:r>
              <a:rPr lang="en-US" b="1" dirty="0">
                <a:latin typeface="Calibri"/>
                <a:ea typeface="Malgun Gothic"/>
              </a:rPr>
              <a:t> 10000~</a:t>
            </a:r>
            <a:r>
              <a:rPr lang="en-US" dirty="0">
                <a:latin typeface="Calibri"/>
                <a:ea typeface="Malgun Gothic"/>
              </a:rPr>
              <a:t> of GPU threads. While most CPUs have </a:t>
            </a:r>
            <a:r>
              <a:rPr lang="en-US" b="1" dirty="0">
                <a:latin typeface="Calibri"/>
                <a:ea typeface="Malgun Gothic"/>
              </a:rPr>
              <a:t>~100</a:t>
            </a:r>
            <a:r>
              <a:rPr lang="en-US" dirty="0">
                <a:latin typeface="Calibri"/>
                <a:ea typeface="Malgun Gothic"/>
              </a:rPr>
              <a:t> cores at most.</a:t>
            </a:r>
            <a:endParaRPr lang="en-US" dirty="0"/>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25</a:t>
            </a:fld>
            <a:endParaRPr lang="en-US"/>
          </a:p>
        </p:txBody>
      </p:sp>
    </p:spTree>
    <p:extLst>
      <p:ext uri="{BB962C8B-B14F-4D97-AF65-F5344CB8AC3E}">
        <p14:creationId xmlns:p14="http://schemas.microsoft.com/office/powerpoint/2010/main" val="3193459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again, similar to what </a:t>
            </a:r>
            <a:r>
              <a:rPr lang="en-US" dirty="0" err="1"/>
              <a:t>PoCL</a:t>
            </a:r>
            <a:r>
              <a:rPr lang="en-US" dirty="0"/>
              <a:t> did for work-group function,  First, </a:t>
            </a:r>
            <a:r>
              <a:rPr lang="en-US" dirty="0" err="1"/>
              <a:t>CuPBoP</a:t>
            </a:r>
            <a:r>
              <a:rPr lang="en-US" dirty="0"/>
              <a:t> analyzes the parallel region of the program where it can execute </a:t>
            </a:r>
            <a:r>
              <a:rPr lang="en-US" dirty="0" err="1"/>
              <a:t>parallely</a:t>
            </a:r>
            <a:r>
              <a:rPr lang="en-US" dirty="0"/>
              <a:t> w/o any synchronization,</a:t>
            </a:r>
          </a:p>
          <a:p>
            <a:endParaRPr lang="en-US" dirty="0"/>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26</a:t>
            </a:fld>
            <a:endParaRPr lang="en-US"/>
          </a:p>
        </p:txBody>
      </p:sp>
    </p:spTree>
    <p:extLst>
      <p:ext uri="{BB962C8B-B14F-4D97-AF65-F5344CB8AC3E}">
        <p14:creationId xmlns:p14="http://schemas.microsoft.com/office/powerpoint/2010/main" val="16205442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it wraps each parallel region with a single-layer for-loop. </a:t>
            </a:r>
            <a:r>
              <a:rPr lang="en-US" b="0" i="0" u="none" strike="noStrike" dirty="0">
                <a:solidFill>
                  <a:srgbClr val="374151"/>
                </a:solidFill>
                <a:effectLst/>
                <a:latin typeface="Söhne"/>
              </a:rPr>
              <a:t>This way, each loop is dedicated to carrying out the same computation that was initially allocated for a CUDA block.</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27</a:t>
            </a:fld>
            <a:endParaRPr lang="en-US"/>
          </a:p>
        </p:txBody>
      </p:sp>
    </p:spTree>
    <p:extLst>
      <p:ext uri="{BB962C8B-B14F-4D97-AF65-F5344CB8AC3E}">
        <p14:creationId xmlns:p14="http://schemas.microsoft.com/office/powerpoint/2010/main" val="34830105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So here I’m showing the example before-and-after comparison after this pass. While all these changes occur at the IR level, we present in source code for better understanding. As you can observe, the transformation reduces the initial 64,000 threads to a mere 64 threads. This streamlined approach can be significantly more efficiently mapped to Vortex hardware threads.</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28</a:t>
            </a:fld>
            <a:endParaRPr lang="en-US"/>
          </a:p>
        </p:txBody>
      </p:sp>
    </p:spTree>
    <p:extLst>
      <p:ext uri="{BB962C8B-B14F-4D97-AF65-F5344CB8AC3E}">
        <p14:creationId xmlns:p14="http://schemas.microsoft.com/office/powerpoint/2010/main" val="1034854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Through this example, you can see how </a:t>
            </a:r>
            <a:r>
              <a:rPr lang="en-US" b="0" i="0" u="none" strike="noStrike" dirty="0" err="1">
                <a:solidFill>
                  <a:srgbClr val="374151"/>
                </a:solidFill>
                <a:effectLst/>
                <a:latin typeface="Söhne"/>
              </a:rPr>
              <a:t>CuPBoP's</a:t>
            </a:r>
            <a:r>
              <a:rPr lang="en-US" b="0" i="0" u="none" strike="noStrike" dirty="0">
                <a:solidFill>
                  <a:srgbClr val="374151"/>
                </a:solidFill>
                <a:effectLst/>
                <a:latin typeface="Söhne"/>
              </a:rPr>
              <a:t> IR translation process effectively maps each CUDA block to an individual Vortex hardware thread. However, it's important to note that this is just one aspect of the comprehensive IR translation carried out by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a:t>
            </a:r>
          </a:p>
          <a:p>
            <a:pPr algn="l"/>
            <a:r>
              <a:rPr lang="en-US" b="0" i="0" u="none" strike="noStrike" dirty="0">
                <a:solidFill>
                  <a:srgbClr val="374151"/>
                </a:solidFill>
                <a:effectLst/>
                <a:latin typeface="Söhne"/>
              </a:rPr>
              <a:t>In addition to this,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undertakes various other passes, such as handling CUDA shared and constant memory, and modifying kernel arguments for launching kernels. All these combined efforts are geared toward making CUDA code fully executable for Vortex.</a:t>
            </a:r>
          </a:p>
        </p:txBody>
      </p:sp>
      <p:sp>
        <p:nvSpPr>
          <p:cNvPr id="4" name="Slide Number Placeholder 3"/>
          <p:cNvSpPr>
            <a:spLocks noGrp="1"/>
          </p:cNvSpPr>
          <p:nvPr>
            <p:ph type="sldNum" sz="quarter" idx="5"/>
          </p:nvPr>
        </p:nvSpPr>
        <p:spPr/>
        <p:txBody>
          <a:bodyPr/>
          <a:lstStyle/>
          <a:p>
            <a:fld id="{1FA5A30A-6D83-C940-BB25-2408F9EAD54F}" type="slidenum">
              <a:rPr lang="en-US" smtClean="0"/>
              <a:t>29</a:t>
            </a:fld>
            <a:endParaRPr lang="en-US"/>
          </a:p>
        </p:txBody>
      </p:sp>
    </p:spTree>
    <p:extLst>
      <p:ext uri="{BB962C8B-B14F-4D97-AF65-F5344CB8AC3E}">
        <p14:creationId xmlns:p14="http://schemas.microsoft.com/office/powerpoint/2010/main" val="2484036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begin with the motivation. </a:t>
            </a:r>
          </a:p>
        </p:txBody>
      </p:sp>
      <p:sp>
        <p:nvSpPr>
          <p:cNvPr id="4" name="Slide Number Placeholder 3"/>
          <p:cNvSpPr>
            <a:spLocks noGrp="1"/>
          </p:cNvSpPr>
          <p:nvPr>
            <p:ph type="sldNum" sz="quarter" idx="5"/>
          </p:nvPr>
        </p:nvSpPr>
        <p:spPr/>
        <p:txBody>
          <a:bodyPr/>
          <a:lstStyle/>
          <a:p>
            <a:fld id="{DDB1B570-5433-DC48-8F65-1EA474482B8E}" type="slidenum">
              <a:rPr lang="en-US" smtClean="0"/>
              <a:t>3</a:t>
            </a:fld>
            <a:endParaRPr lang="en-US"/>
          </a:p>
        </p:txBody>
      </p:sp>
    </p:spTree>
    <p:extLst>
      <p:ext uri="{BB962C8B-B14F-4D97-AF65-F5344CB8AC3E}">
        <p14:creationId xmlns:p14="http://schemas.microsoft.com/office/powerpoint/2010/main" val="38050464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learned how </a:t>
            </a:r>
            <a:r>
              <a:rPr lang="en-US" dirty="0" err="1"/>
              <a:t>CUPBoP</a:t>
            </a:r>
            <a:r>
              <a:rPr lang="en-US" dirty="0"/>
              <a:t> works, let me briefly introduce how we actually use this framework to execute </a:t>
            </a:r>
            <a:r>
              <a:rPr lang="en-US" dirty="0" err="1"/>
              <a:t>Cuda</a:t>
            </a:r>
            <a:r>
              <a:rPr lang="en-US" dirty="0"/>
              <a:t> source code on Vortex</a:t>
            </a:r>
          </a:p>
        </p:txBody>
      </p:sp>
      <p:sp>
        <p:nvSpPr>
          <p:cNvPr id="4" name="Slide Number Placeholder 3"/>
          <p:cNvSpPr>
            <a:spLocks noGrp="1"/>
          </p:cNvSpPr>
          <p:nvPr>
            <p:ph type="sldNum" sz="quarter" idx="5"/>
          </p:nvPr>
        </p:nvSpPr>
        <p:spPr/>
        <p:txBody>
          <a:bodyPr/>
          <a:lstStyle/>
          <a:p>
            <a:fld id="{DDB1B570-5433-DC48-8F65-1EA474482B8E}" type="slidenum">
              <a:rPr lang="en-US" smtClean="0"/>
              <a:t>30</a:t>
            </a:fld>
            <a:endParaRPr lang="en-US"/>
          </a:p>
        </p:txBody>
      </p:sp>
    </p:spTree>
    <p:extLst>
      <p:ext uri="{BB962C8B-B14F-4D97-AF65-F5344CB8AC3E}">
        <p14:creationId xmlns:p14="http://schemas.microsoft.com/office/powerpoint/2010/main" val="23195197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I’m showing the code structure of </a:t>
            </a:r>
            <a:r>
              <a:rPr lang="en-US" dirty="0" err="1"/>
              <a:t>CupBop</a:t>
            </a:r>
            <a:r>
              <a:rPr lang="en-US" dirty="0"/>
              <a:t>. Since the framework doesn’t have lots of dependencies other than LLVM, it has pretty simple structure that can be </a:t>
            </a:r>
            <a:r>
              <a:rPr lang="en-US" dirty="0" err="1"/>
              <a:t>splitted</a:t>
            </a:r>
            <a:r>
              <a:rPr lang="en-US" dirty="0"/>
              <a:t> into compilation translation and runtime library as we covered in the </a:t>
            </a:r>
            <a:r>
              <a:rPr lang="en-US" dirty="0" err="1"/>
              <a:t>CuPBOP</a:t>
            </a:r>
            <a:r>
              <a:rPr lang="en-US" dirty="0"/>
              <a:t> overview. Here, Compilation part is in charge of most of LLVM transformations and </a:t>
            </a:r>
            <a:r>
              <a:rPr lang="en-US" dirty="0" err="1"/>
              <a:t>CuPBoP</a:t>
            </a:r>
            <a:r>
              <a:rPr lang="en-US" dirty="0"/>
              <a:t> runtime libraries will implement CUDA APIs so that It can be supported in Vortex.</a:t>
            </a:r>
          </a:p>
          <a:p>
            <a:r>
              <a:rPr lang="en-US" dirty="0"/>
              <a:t>And in the example folder, we have a subset of </a:t>
            </a:r>
            <a:r>
              <a:rPr lang="en-US" dirty="0" err="1"/>
              <a:t>Rodinia</a:t>
            </a:r>
            <a:r>
              <a:rPr lang="en-US" dirty="0"/>
              <a:t> benchmark suite to test the correctness of the framework.</a:t>
            </a:r>
          </a:p>
        </p:txBody>
      </p:sp>
      <p:sp>
        <p:nvSpPr>
          <p:cNvPr id="4" name="Slide Number Placeholder 3"/>
          <p:cNvSpPr>
            <a:spLocks noGrp="1"/>
          </p:cNvSpPr>
          <p:nvPr>
            <p:ph type="sldNum" sz="quarter" idx="5"/>
          </p:nvPr>
        </p:nvSpPr>
        <p:spPr/>
        <p:txBody>
          <a:bodyPr/>
          <a:lstStyle/>
          <a:p>
            <a:fld id="{DDB1B570-5433-DC48-8F65-1EA474482B8E}" type="slidenum">
              <a:rPr lang="en-US" smtClean="0"/>
              <a:t>31</a:t>
            </a:fld>
            <a:endParaRPr lang="en-US"/>
          </a:p>
        </p:txBody>
      </p:sp>
    </p:spTree>
    <p:extLst>
      <p:ext uri="{BB962C8B-B14F-4D97-AF65-F5344CB8AC3E}">
        <p14:creationId xmlns:p14="http://schemas.microsoft.com/office/powerpoint/2010/main" val="29330908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Once you download this </a:t>
            </a:r>
            <a:r>
              <a:rPr lang="en-US" dirty="0" err="1"/>
              <a:t>cupbop</a:t>
            </a:r>
            <a:r>
              <a:rPr lang="en-US" dirty="0"/>
              <a:t> repo and after finishing the vortex environment setup, to build </a:t>
            </a:r>
            <a:r>
              <a:rPr lang="en-US" dirty="0" err="1"/>
              <a:t>cupbop</a:t>
            </a:r>
            <a:r>
              <a:rPr lang="en-US" dirty="0"/>
              <a:t>, basically </a:t>
            </a:r>
          </a:p>
          <a:p>
            <a:r>
              <a:rPr lang="en-US" dirty="0"/>
              <a:t>LLVM10 that is required for LLVM passes used and</a:t>
            </a:r>
          </a:p>
          <a:p>
            <a:r>
              <a:rPr lang="en-US" dirty="0"/>
              <a:t> </a:t>
            </a:r>
            <a:r>
              <a:rPr lang="en-US" dirty="0" err="1"/>
              <a:t>cuda</a:t>
            </a:r>
            <a:r>
              <a:rPr lang="en-US" dirty="0"/>
              <a:t> toolkit for initial compilation to LLVM and NVVM IR </a:t>
            </a:r>
          </a:p>
          <a:p>
            <a:r>
              <a:rPr lang="en-US" dirty="0"/>
              <a:t>are the only additional requirements to build </a:t>
            </a:r>
            <a:r>
              <a:rPr lang="en-US" dirty="0" err="1"/>
              <a:t>cupbop</a:t>
            </a:r>
            <a:r>
              <a:rPr lang="en-US" dirty="0"/>
              <a:t>.</a:t>
            </a:r>
          </a:p>
        </p:txBody>
      </p:sp>
      <p:sp>
        <p:nvSpPr>
          <p:cNvPr id="4" name="Slide Number Placeholder 3"/>
          <p:cNvSpPr>
            <a:spLocks noGrp="1"/>
          </p:cNvSpPr>
          <p:nvPr>
            <p:ph type="sldNum" sz="quarter" idx="5"/>
          </p:nvPr>
        </p:nvSpPr>
        <p:spPr/>
        <p:txBody>
          <a:bodyPr/>
          <a:lstStyle/>
          <a:p>
            <a:fld id="{DDB1B570-5433-DC48-8F65-1EA474482B8E}" type="slidenum">
              <a:rPr lang="en-US" smtClean="0"/>
              <a:t>32</a:t>
            </a:fld>
            <a:endParaRPr lang="en-US"/>
          </a:p>
        </p:txBody>
      </p:sp>
    </p:spTree>
    <p:extLst>
      <p:ext uri="{BB962C8B-B14F-4D97-AF65-F5344CB8AC3E}">
        <p14:creationId xmlns:p14="http://schemas.microsoft.com/office/powerpoint/2010/main" val="11671690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build </a:t>
            </a:r>
            <a:r>
              <a:rPr lang="en-US" dirty="0" err="1"/>
              <a:t>cupbop</a:t>
            </a:r>
            <a:r>
              <a:rPr lang="en-US" dirty="0"/>
              <a:t> and you have a </a:t>
            </a:r>
            <a:r>
              <a:rPr lang="en-US" dirty="0" err="1"/>
              <a:t>cuda</a:t>
            </a:r>
            <a:r>
              <a:rPr lang="en-US" dirty="0"/>
              <a:t> source code you want to run on Vortex. </a:t>
            </a:r>
            <a:r>
              <a:rPr lang="en-US" dirty="0" err="1"/>
              <a:t>CuPBoP</a:t>
            </a:r>
            <a:r>
              <a:rPr lang="en-US" dirty="0"/>
              <a:t> has a bash file that you can use for executing the source code if you don’t want to know the details of the compilation commands. But if you want to add your own feature for this framework, Here, I’m showing a </a:t>
            </a:r>
            <a:r>
              <a:rPr lang="en-US" dirty="0" err="1"/>
              <a:t>snipset</a:t>
            </a:r>
            <a:r>
              <a:rPr lang="en-US" dirty="0"/>
              <a:t> of the bash file showing the actual </a:t>
            </a:r>
            <a:r>
              <a:rPr lang="en-US" dirty="0" err="1"/>
              <a:t>commandlines</a:t>
            </a:r>
            <a:r>
              <a:rPr lang="en-US" dirty="0"/>
              <a:t> </a:t>
            </a:r>
            <a:r>
              <a:rPr lang="en-US" dirty="0" err="1"/>
              <a:t>CuPBoP</a:t>
            </a:r>
            <a:r>
              <a:rPr lang="en-US" dirty="0"/>
              <a:t> actually uses to run </a:t>
            </a:r>
            <a:r>
              <a:rPr lang="en-US" dirty="0" err="1"/>
              <a:t>cuda</a:t>
            </a:r>
            <a:r>
              <a:rPr lang="en-US" dirty="0"/>
              <a:t> source code on Vortex. </a:t>
            </a:r>
          </a:p>
          <a:p>
            <a:endParaRPr lang="en-US" dirty="0"/>
          </a:p>
          <a:p>
            <a:r>
              <a:rPr lang="en-US" dirty="0"/>
              <a:t>First, Clang front-end compiler will generate host and kernel IR files we want to translate in </a:t>
            </a:r>
            <a:r>
              <a:rPr lang="en-US" dirty="0" err="1"/>
              <a:t>CupBop</a:t>
            </a:r>
            <a:r>
              <a:rPr lang="en-US" dirty="0"/>
              <a:t>. </a:t>
            </a:r>
          </a:p>
        </p:txBody>
      </p:sp>
      <p:sp>
        <p:nvSpPr>
          <p:cNvPr id="4" name="Slide Number Placeholder 3"/>
          <p:cNvSpPr>
            <a:spLocks noGrp="1"/>
          </p:cNvSpPr>
          <p:nvPr>
            <p:ph type="sldNum" sz="quarter" idx="5"/>
          </p:nvPr>
        </p:nvSpPr>
        <p:spPr/>
        <p:txBody>
          <a:bodyPr/>
          <a:lstStyle/>
          <a:p>
            <a:fld id="{DDB1B570-5433-DC48-8F65-1EA474482B8E}" type="slidenum">
              <a:rPr lang="en-US" smtClean="0"/>
              <a:t>33</a:t>
            </a:fld>
            <a:endParaRPr lang="en-US"/>
          </a:p>
        </p:txBody>
      </p:sp>
    </p:spTree>
    <p:extLst>
      <p:ext uri="{BB962C8B-B14F-4D97-AF65-F5344CB8AC3E}">
        <p14:creationId xmlns:p14="http://schemas.microsoft.com/office/powerpoint/2010/main" val="16955093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a:t>
            </a:r>
            <a:r>
              <a:rPr lang="en-US" dirty="0" err="1"/>
              <a:t>CUpBOp</a:t>
            </a:r>
            <a:r>
              <a:rPr lang="en-US" dirty="0"/>
              <a:t> applies LLVM passes to translate the original LLVM IR to a new IR that can be supported in Vortex. After this, we’ll have a new LLVM IRs named </a:t>
            </a:r>
            <a:r>
              <a:rPr lang="en-US" dirty="0" err="1"/>
              <a:t>kernel.bc</a:t>
            </a:r>
            <a:r>
              <a:rPr lang="en-US" dirty="0"/>
              <a:t> and </a:t>
            </a:r>
            <a:r>
              <a:rPr lang="en-US" dirty="0" err="1"/>
              <a:t>host.bc</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34</a:t>
            </a:fld>
            <a:endParaRPr lang="en-US"/>
          </a:p>
        </p:txBody>
      </p:sp>
    </p:spTree>
    <p:extLst>
      <p:ext uri="{BB962C8B-B14F-4D97-AF65-F5344CB8AC3E}">
        <p14:creationId xmlns:p14="http://schemas.microsoft.com/office/powerpoint/2010/main" val="2831587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step is the kernel back-end compilation. During this process, modified kernel IR will be compiled for vortex. And </a:t>
            </a:r>
            <a:r>
              <a:rPr lang="en-US" dirty="0" err="1"/>
              <a:t>Kernel_wrapper</a:t>
            </a:r>
            <a:r>
              <a:rPr lang="en-US" dirty="0"/>
              <a:t>, which was generated during previous step for kernel launch will be also compiled so that it can be linked in the later step. And Lastly, pre-compiled math library will be linked to generate one kernel objective file to be executed during runtime.</a:t>
            </a:r>
          </a:p>
        </p:txBody>
      </p:sp>
      <p:sp>
        <p:nvSpPr>
          <p:cNvPr id="4" name="Slide Number Placeholder 3"/>
          <p:cNvSpPr>
            <a:spLocks noGrp="1"/>
          </p:cNvSpPr>
          <p:nvPr>
            <p:ph type="sldNum" sz="quarter" idx="5"/>
          </p:nvPr>
        </p:nvSpPr>
        <p:spPr/>
        <p:txBody>
          <a:bodyPr/>
          <a:lstStyle/>
          <a:p>
            <a:fld id="{DDB1B570-5433-DC48-8F65-1EA474482B8E}" type="slidenum">
              <a:rPr lang="en-US" smtClean="0"/>
              <a:t>35</a:t>
            </a:fld>
            <a:endParaRPr lang="en-US"/>
          </a:p>
        </p:txBody>
      </p:sp>
    </p:spTree>
    <p:extLst>
      <p:ext uri="{BB962C8B-B14F-4D97-AF65-F5344CB8AC3E}">
        <p14:creationId xmlns:p14="http://schemas.microsoft.com/office/powerpoint/2010/main" val="15971499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host side, translated host IR file will be compiled and then linked with both </a:t>
            </a:r>
            <a:r>
              <a:rPr lang="en-US" dirty="0" err="1"/>
              <a:t>CuPBoP</a:t>
            </a:r>
            <a:r>
              <a:rPr lang="en-US" dirty="0"/>
              <a:t> runtime library that I covered before, as well as vortex runtime to communicate with vortex device. And after this step, you’ll execute this </a:t>
            </a:r>
            <a:r>
              <a:rPr lang="en-US" dirty="0" err="1"/>
              <a:t>host.out</a:t>
            </a:r>
            <a:r>
              <a:rPr lang="en-US" dirty="0"/>
              <a:t> file to execute your </a:t>
            </a:r>
            <a:r>
              <a:rPr lang="en-US" dirty="0" err="1"/>
              <a:t>cuda</a:t>
            </a:r>
            <a:r>
              <a:rPr lang="en-US" dirty="0"/>
              <a:t> source code in your</a:t>
            </a:r>
            <a:r>
              <a:rPr lang="ko-KR" altLang="en-US" dirty="0"/>
              <a:t> </a:t>
            </a:r>
            <a:r>
              <a:rPr lang="en-US" dirty="0"/>
              <a:t>vortex heterogeneous system.</a:t>
            </a:r>
          </a:p>
        </p:txBody>
      </p:sp>
      <p:sp>
        <p:nvSpPr>
          <p:cNvPr id="4" name="Slide Number Placeholder 3"/>
          <p:cNvSpPr>
            <a:spLocks noGrp="1"/>
          </p:cNvSpPr>
          <p:nvPr>
            <p:ph type="sldNum" sz="quarter" idx="5"/>
          </p:nvPr>
        </p:nvSpPr>
        <p:spPr/>
        <p:txBody>
          <a:bodyPr/>
          <a:lstStyle/>
          <a:p>
            <a:fld id="{DDB1B570-5433-DC48-8F65-1EA474482B8E}" type="slidenum">
              <a:rPr lang="en-US" smtClean="0"/>
              <a:t>36</a:t>
            </a:fld>
            <a:endParaRPr lang="en-US"/>
          </a:p>
        </p:txBody>
      </p:sp>
    </p:spTree>
    <p:extLst>
      <p:ext uri="{BB962C8B-B14F-4D97-AF65-F5344CB8AC3E}">
        <p14:creationId xmlns:p14="http://schemas.microsoft.com/office/powerpoint/2010/main" val="39972229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To validate the availability and effectiveness of our translator, we conducted tests by attempting to execute CUDA examples from the </a:t>
            </a:r>
            <a:r>
              <a:rPr lang="en-US" b="0" i="0" u="none" strike="noStrike" dirty="0" err="1">
                <a:solidFill>
                  <a:srgbClr val="374151"/>
                </a:solidFill>
                <a:effectLst/>
                <a:latin typeface="Söhne"/>
              </a:rPr>
              <a:t>Rodinia</a:t>
            </a:r>
            <a:r>
              <a:rPr lang="en-US" b="0" i="0" u="none" strike="noStrike" dirty="0">
                <a:solidFill>
                  <a:srgbClr val="374151"/>
                </a:solidFill>
                <a:effectLst/>
                <a:latin typeface="Söhne"/>
              </a:rPr>
              <a:t> benchmark on the Vortex platform. It’s still on going process, but the results are promising. Our pipeline currently supports the majority of examples, specifically 13 out of 17 within the benchmark suite we have. For those few remaining unsupported examples, we are working on it to have more comprehensive support.</a:t>
            </a:r>
            <a:endParaRPr lang="en-US" dirty="0">
              <a:cs typeface="Calibri"/>
            </a:endParaRPr>
          </a:p>
        </p:txBody>
      </p:sp>
      <p:sp>
        <p:nvSpPr>
          <p:cNvPr id="4" name="Slide Number Placeholder 3"/>
          <p:cNvSpPr>
            <a:spLocks noGrp="1"/>
          </p:cNvSpPr>
          <p:nvPr>
            <p:ph type="sldNum" sz="quarter" idx="5"/>
          </p:nvPr>
        </p:nvSpPr>
        <p:spPr/>
        <p:txBody>
          <a:bodyPr/>
          <a:lstStyle/>
          <a:p>
            <a:fld id="{DDB1B570-5433-DC48-8F65-1EA474482B8E}" type="slidenum">
              <a:rPr lang="en-US" smtClean="0"/>
              <a:t>37</a:t>
            </a:fld>
            <a:endParaRPr lang="en-US"/>
          </a:p>
        </p:txBody>
      </p:sp>
    </p:spTree>
    <p:extLst>
      <p:ext uri="{BB962C8B-B14F-4D97-AF65-F5344CB8AC3E}">
        <p14:creationId xmlns:p14="http://schemas.microsoft.com/office/powerpoint/2010/main" val="32580969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374151"/>
                </a:solidFill>
                <a:effectLst/>
                <a:latin typeface="Söhne"/>
              </a:rPr>
              <a:t>That was the end of my brief introduction of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Thank you for your attention. At the moment, only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framework for the x86 platform is available as an open-source project. Feel free to explore it, and don’t hesitate to contact us if you’re interested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vortex project. and we welcome any feedback you may have. If you have any questions, let us know.</a:t>
            </a: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38</a:t>
            </a:fld>
            <a:endParaRPr lang="en-US"/>
          </a:p>
        </p:txBody>
      </p:sp>
    </p:spTree>
    <p:extLst>
      <p:ext uri="{BB962C8B-B14F-4D97-AF65-F5344CB8AC3E}">
        <p14:creationId xmlns:p14="http://schemas.microsoft.com/office/powerpoint/2010/main" val="35803702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39</a:t>
            </a:fld>
            <a:endParaRPr lang="en-US"/>
          </a:p>
        </p:txBody>
      </p:sp>
    </p:spTree>
    <p:extLst>
      <p:ext uri="{BB962C8B-B14F-4D97-AF65-F5344CB8AC3E}">
        <p14:creationId xmlns:p14="http://schemas.microsoft.com/office/powerpoint/2010/main" val="4105532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did we start this work? There are different programming languages for parallel execution. And for High Performance Computing, CUDA is one of the most popular choice for data-parallel computation compared to other </a:t>
            </a:r>
            <a:r>
              <a:rPr lang="en-US" dirty="0" err="1"/>
              <a:t>langages</a:t>
            </a:r>
            <a:r>
              <a:rPr lang="en-US" dirty="0"/>
              <a:t>, such as OpenCL or </a:t>
            </a:r>
            <a:r>
              <a:rPr lang="en-US" dirty="0" err="1"/>
              <a:t>SyCL</a:t>
            </a:r>
            <a:r>
              <a:rPr lang="en-US" dirty="0"/>
              <a:t>.</a:t>
            </a:r>
          </a:p>
        </p:txBody>
      </p:sp>
      <p:sp>
        <p:nvSpPr>
          <p:cNvPr id="4" name="Slide Number Placeholder 3"/>
          <p:cNvSpPr>
            <a:spLocks noGrp="1"/>
          </p:cNvSpPr>
          <p:nvPr>
            <p:ph type="sldNum" sz="quarter" idx="5"/>
          </p:nvPr>
        </p:nvSpPr>
        <p:spPr/>
        <p:txBody>
          <a:bodyPr/>
          <a:lstStyle/>
          <a:p>
            <a:fld id="{DDB1B570-5433-DC48-8F65-1EA474482B8E}" type="slidenum">
              <a:rPr lang="en-US" smtClean="0"/>
              <a:t>4</a:t>
            </a:fld>
            <a:endParaRPr lang="en-US"/>
          </a:p>
        </p:txBody>
      </p:sp>
    </p:spTree>
    <p:extLst>
      <p:ext uri="{BB962C8B-B14F-4D97-AF65-F5344CB8AC3E}">
        <p14:creationId xmlns:p14="http://schemas.microsoft.com/office/powerpoint/2010/main" val="1711236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about hardware that supports those languages. Natively, </a:t>
            </a:r>
            <a:r>
              <a:rPr lang="en-US" dirty="0" err="1"/>
              <a:t>Cuda</a:t>
            </a:r>
            <a:r>
              <a:rPr lang="en-US" dirty="0"/>
              <a:t> source code can only be executed on Nvidia GPU, and </a:t>
            </a:r>
            <a:r>
              <a:rPr lang="en-US" b="0" i="0" u="none" strike="noStrike" dirty="0">
                <a:solidFill>
                  <a:srgbClr val="374151"/>
                </a:solidFill>
                <a:effectLst/>
                <a:latin typeface="Söhne"/>
              </a:rPr>
              <a:t>If we're discussing the portion of NVIDIA GPUs in the overall landscape of computing hardware, it is way less prevalent compared to how many </a:t>
            </a:r>
            <a:r>
              <a:rPr lang="en-US" b="0" i="0" u="none" strike="noStrike" dirty="0" err="1">
                <a:solidFill>
                  <a:srgbClr val="374151"/>
                </a:solidFill>
                <a:effectLst/>
                <a:latin typeface="Söhne"/>
              </a:rPr>
              <a:t>cuda</a:t>
            </a:r>
            <a:r>
              <a:rPr lang="en-US" b="0" i="0" u="none" strike="noStrike" dirty="0">
                <a:solidFill>
                  <a:srgbClr val="374151"/>
                </a:solidFill>
                <a:effectLst/>
                <a:latin typeface="Söhne"/>
              </a:rPr>
              <a:t> source code there are available in this community. In other words, there are simply so many other </a:t>
            </a:r>
            <a:r>
              <a:rPr lang="en-US" b="0" i="0" u="none" strike="noStrike" dirty="0" err="1">
                <a:solidFill>
                  <a:srgbClr val="374151"/>
                </a:solidFill>
                <a:effectLst/>
                <a:latin typeface="Söhne"/>
              </a:rPr>
              <a:t>hardwares</a:t>
            </a:r>
            <a:r>
              <a:rPr lang="en-US" b="0" i="0" u="none" strike="noStrike" dirty="0">
                <a:solidFill>
                  <a:srgbClr val="374151"/>
                </a:solidFill>
                <a:effectLst/>
                <a:latin typeface="Söhne"/>
              </a:rPr>
              <a:t> that we can utilize if we can run </a:t>
            </a:r>
            <a:r>
              <a:rPr lang="en-US" b="0" i="0" u="none" strike="noStrike" dirty="0" err="1">
                <a:solidFill>
                  <a:srgbClr val="374151"/>
                </a:solidFill>
                <a:effectLst/>
                <a:latin typeface="Söhne"/>
              </a:rPr>
              <a:t>cuda</a:t>
            </a:r>
            <a:r>
              <a:rPr lang="en-US" b="0" i="0" u="none" strike="noStrike" dirty="0">
                <a:solidFill>
                  <a:srgbClr val="374151"/>
                </a:solidFill>
                <a:effectLst/>
                <a:latin typeface="Söhne"/>
              </a:rPr>
              <a:t> source code on them. </a:t>
            </a:r>
            <a:br>
              <a:rPr lang="en-US" dirty="0"/>
            </a:br>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5</a:t>
            </a:fld>
            <a:endParaRPr lang="en-US"/>
          </a:p>
        </p:txBody>
      </p:sp>
    </p:spTree>
    <p:extLst>
      <p:ext uri="{BB962C8B-B14F-4D97-AF65-F5344CB8AC3E}">
        <p14:creationId xmlns:p14="http://schemas.microsoft.com/office/powerpoint/2010/main" val="4073093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 was the biggest motivation of our </a:t>
            </a:r>
            <a:r>
              <a:rPr lang="en-US" dirty="0" err="1"/>
              <a:t>CuPBoP</a:t>
            </a:r>
            <a:r>
              <a:rPr lang="en-US" dirty="0"/>
              <a:t> project, which was to make CUDA source code executable in other HW platforms so that users</a:t>
            </a:r>
            <a:r>
              <a:rPr lang="ko-KR" altLang="en-US" dirty="0"/>
              <a:t> </a:t>
            </a:r>
            <a:r>
              <a:rPr lang="en-US" altLang="ko-KR" dirty="0"/>
              <a:t>with different HW</a:t>
            </a:r>
            <a:r>
              <a:rPr lang="en-US" dirty="0"/>
              <a:t> can</a:t>
            </a:r>
            <a:r>
              <a:rPr lang="ko-KR" altLang="en-US" dirty="0"/>
              <a:t> </a:t>
            </a:r>
            <a:r>
              <a:rPr lang="en-US" altLang="ko-KR" dirty="0"/>
              <a:t>make use of</a:t>
            </a:r>
            <a:r>
              <a:rPr lang="en-US" dirty="0"/>
              <a:t> more mature </a:t>
            </a:r>
            <a:r>
              <a:rPr lang="en-US" dirty="0" err="1"/>
              <a:t>cuda</a:t>
            </a:r>
            <a:r>
              <a:rPr lang="en-US" dirty="0"/>
              <a:t> community.</a:t>
            </a:r>
          </a:p>
        </p:txBody>
      </p:sp>
      <p:sp>
        <p:nvSpPr>
          <p:cNvPr id="4" name="Slide Number Placeholder 3"/>
          <p:cNvSpPr>
            <a:spLocks noGrp="1"/>
          </p:cNvSpPr>
          <p:nvPr>
            <p:ph type="sldNum" sz="quarter" idx="5"/>
          </p:nvPr>
        </p:nvSpPr>
        <p:spPr/>
        <p:txBody>
          <a:bodyPr/>
          <a:lstStyle/>
          <a:p>
            <a:fld id="{DDB1B570-5433-DC48-8F65-1EA474482B8E}" type="slidenum">
              <a:rPr lang="en-US" smtClean="0"/>
              <a:t>6</a:t>
            </a:fld>
            <a:endParaRPr lang="en-US"/>
          </a:p>
        </p:txBody>
      </p:sp>
    </p:spTree>
    <p:extLst>
      <p:ext uri="{BB962C8B-B14F-4D97-AF65-F5344CB8AC3E}">
        <p14:creationId xmlns:p14="http://schemas.microsoft.com/office/powerpoint/2010/main" val="41201197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t>
            </a:r>
            <a:r>
              <a:rPr lang="en-US" dirty="0" err="1"/>
              <a:t>Cuda</a:t>
            </a:r>
            <a:r>
              <a:rPr lang="en-US" dirty="0"/>
              <a:t> source code can run on multiple HW platforms,</a:t>
            </a:r>
          </a:p>
          <a:p>
            <a:r>
              <a:rPr lang="en-US" dirty="0"/>
              <a:t>This will benefit Software vendors by making them keep only one CUDA source if they’re targeting multiple HWs</a:t>
            </a:r>
          </a:p>
          <a:p>
            <a:r>
              <a:rPr lang="en-US" dirty="0"/>
              <a:t>In addition, </a:t>
            </a:r>
            <a:r>
              <a:rPr lang="en-US" b="0" i="0" u="none" strike="noStrike" dirty="0">
                <a:solidFill>
                  <a:srgbClr val="374151"/>
                </a:solidFill>
                <a:effectLst/>
                <a:latin typeface="Söhne"/>
              </a:rPr>
              <a:t>Hardware vendors who have not previously enjoyed advantages from the CUDA community can now benefit from the CUDA ecosystem.</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7</a:t>
            </a:fld>
            <a:endParaRPr lang="en-US"/>
          </a:p>
        </p:txBody>
      </p:sp>
    </p:spTree>
    <p:extLst>
      <p:ext uri="{BB962C8B-B14F-4D97-AF65-F5344CB8AC3E}">
        <p14:creationId xmlns:p14="http://schemas.microsoft.com/office/powerpoint/2010/main" val="24236390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374151"/>
                </a:solidFill>
                <a:effectLst/>
                <a:latin typeface="Söhne"/>
              </a:rPr>
              <a:t>Several other projects aim to enable the execution of CUDA source code on non-NVIDIA devices. And  These projects including </a:t>
            </a:r>
            <a:r>
              <a:rPr lang="en-US" b="0" i="0" u="none" strike="noStrike" dirty="0" err="1">
                <a:solidFill>
                  <a:srgbClr val="374151"/>
                </a:solidFill>
                <a:effectLst/>
                <a:latin typeface="Söhne"/>
              </a:rPr>
              <a:t>CuPBoP</a:t>
            </a:r>
            <a:r>
              <a:rPr lang="en-US" b="0" i="0" u="none" strike="noStrike" dirty="0">
                <a:solidFill>
                  <a:srgbClr val="374151"/>
                </a:solidFill>
                <a:effectLst/>
                <a:latin typeface="Söhne"/>
              </a:rPr>
              <a:t>, inevitably share a common process: translating CUDA code to make it compatible with non-NVIDIA hardware. However, methods and level of this translation vary significantly. In the following slides, I will cover at what level each project did the translation to make it executable on non-Nvidia devices, and explain pros and cons for each approach.</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8</a:t>
            </a:fld>
            <a:endParaRPr lang="en-US"/>
          </a:p>
        </p:txBody>
      </p:sp>
    </p:spTree>
    <p:extLst>
      <p:ext uri="{BB962C8B-B14F-4D97-AF65-F5344CB8AC3E}">
        <p14:creationId xmlns:p14="http://schemas.microsoft.com/office/powerpoint/2010/main" val="4266384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But first, to provide you with a clearer understanding, I've included a diagram depicting an example of CUDA source code compilation pipeline for NVIDIA GPUs. Within the CUDA source code, we have both host and kernel code. The Clang front-end compiler generates LLVM IR and NVVM IR for the host and device components, respectively. And then, PTX code generation produces PTX assembly code for the device, and the final binary links all of these components together to execute in a heterogeneous system</a:t>
            </a:r>
          </a:p>
          <a:p>
            <a:endParaRPr lang="en-US" dirty="0"/>
          </a:p>
        </p:txBody>
      </p:sp>
      <p:sp>
        <p:nvSpPr>
          <p:cNvPr id="4" name="Slide Number Placeholder 3"/>
          <p:cNvSpPr>
            <a:spLocks noGrp="1"/>
          </p:cNvSpPr>
          <p:nvPr>
            <p:ph type="sldNum" sz="quarter" idx="5"/>
          </p:nvPr>
        </p:nvSpPr>
        <p:spPr/>
        <p:txBody>
          <a:bodyPr/>
          <a:lstStyle/>
          <a:p>
            <a:fld id="{DDB1B570-5433-DC48-8F65-1EA474482B8E}" type="slidenum">
              <a:rPr lang="en-US" smtClean="0"/>
              <a:t>9</a:t>
            </a:fld>
            <a:endParaRPr lang="en-US"/>
          </a:p>
        </p:txBody>
      </p:sp>
    </p:spTree>
    <p:extLst>
      <p:ext uri="{BB962C8B-B14F-4D97-AF65-F5344CB8AC3E}">
        <p14:creationId xmlns:p14="http://schemas.microsoft.com/office/powerpoint/2010/main" val="1704585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Title 7"/>
          <p:cNvSpPr>
            <a:spLocks noGrp="1"/>
          </p:cNvSpPr>
          <p:nvPr>
            <p:ph type="ctrTitle"/>
          </p:nvPr>
        </p:nvSpPr>
        <p:spPr>
          <a:xfrm>
            <a:off x="2032000" y="3429000"/>
            <a:ext cx="10160000" cy="1219200"/>
          </a:xfrm>
        </p:spPr>
        <p:txBody>
          <a:bodyPr anchor="t" anchorCtr="0"/>
          <a:lstStyle>
            <a:lvl1pPr algn="ctr">
              <a:defRPr sz="3200">
                <a:ln w="9000" cmpd="sng">
                  <a:solidFill>
                    <a:schemeClr val="tx1"/>
                  </a:solidFill>
                  <a:prstDash val="solid"/>
                </a:ln>
                <a:solidFill>
                  <a:schemeClr val="tx1"/>
                </a:solidFill>
                <a:latin typeface="Tahoma" pitchFamily="34" charset="0"/>
                <a:ea typeface="Tahoma" pitchFamily="34" charset="0"/>
                <a:cs typeface="Tahoma" pitchFamily="34" charset="0"/>
              </a:defRPr>
            </a:lvl1pPr>
          </a:lstStyle>
          <a:p>
            <a:r>
              <a:rPr kumimoji="0" lang="en-US"/>
              <a:t>Click to edit Master title style</a:t>
            </a:r>
          </a:p>
        </p:txBody>
      </p:sp>
      <p:sp>
        <p:nvSpPr>
          <p:cNvPr id="9" name="Subtitle 8"/>
          <p:cNvSpPr>
            <a:spLocks noGrp="1"/>
          </p:cNvSpPr>
          <p:nvPr>
            <p:ph type="subTitle" idx="1"/>
          </p:nvPr>
        </p:nvSpPr>
        <p:spPr>
          <a:xfrm>
            <a:off x="4064000" y="4648200"/>
            <a:ext cx="8128000" cy="914400"/>
          </a:xfrm>
        </p:spPr>
        <p:txBody>
          <a:bodyPr/>
          <a:lstStyle>
            <a:lvl1pPr marL="0" indent="0" algn="r">
              <a:buNone/>
              <a:defRPr sz="2000">
                <a:solidFill>
                  <a:schemeClr val="tx2"/>
                </a:solidFill>
                <a:latin typeface="Tahoma" pitchFamily="34" charset="0"/>
                <a:ea typeface="Tahoma" pitchFamily="34" charset="0"/>
                <a:cs typeface="Tahoma" pitchFamily="34" charset="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8534400" y="6355080"/>
            <a:ext cx="3048000" cy="365760"/>
          </a:xfrm>
        </p:spPr>
        <p:txBody>
          <a:bodyPr/>
          <a:lstStyle>
            <a:lvl1pPr>
              <a:defRPr sz="1400"/>
            </a:lvl1pPr>
          </a:lstStyle>
          <a:p>
            <a:endParaRPr lang="en-US">
              <a:solidFill>
                <a:srgbClr val="465E9C"/>
              </a:solidFill>
            </a:endParaRPr>
          </a:p>
        </p:txBody>
      </p:sp>
      <p:sp>
        <p:nvSpPr>
          <p:cNvPr id="17" name="Footer Placeholder 16"/>
          <p:cNvSpPr>
            <a:spLocks noGrp="1"/>
          </p:cNvSpPr>
          <p:nvPr>
            <p:ph type="ftr" sz="quarter" idx="11"/>
          </p:nvPr>
        </p:nvSpPr>
        <p:spPr>
          <a:xfrm>
            <a:off x="3864864" y="6355080"/>
            <a:ext cx="4632960" cy="365760"/>
          </a:xfrm>
        </p:spPr>
        <p:txBody>
          <a:bodyPr/>
          <a:lstStyle/>
          <a:p>
            <a:r>
              <a:rPr lang="en-US">
                <a:solidFill>
                  <a:srgbClr val="465E9C"/>
                </a:solidFill>
              </a:rPr>
              <a:t>Nagesh B Lakshminarayana</a:t>
            </a:r>
          </a:p>
        </p:txBody>
      </p:sp>
      <p:sp>
        <p:nvSpPr>
          <p:cNvPr id="29" name="Slide Number Placeholder 28"/>
          <p:cNvSpPr>
            <a:spLocks noGrp="1"/>
          </p:cNvSpPr>
          <p:nvPr>
            <p:ph type="sldNum" sz="quarter" idx="12"/>
          </p:nvPr>
        </p:nvSpPr>
        <p:spPr>
          <a:xfrm>
            <a:off x="1621536" y="6355080"/>
            <a:ext cx="1625600" cy="365760"/>
          </a:xfrm>
        </p:spPr>
        <p:txBody>
          <a:bodyPr/>
          <a:lstStyle/>
          <a:p>
            <a:fld id="{36F63085-4905-477F-9B03-95852450F900}" type="slidenum">
              <a:rPr lang="en-US" smtClean="0">
                <a:solidFill>
                  <a:prstClr val="black"/>
                </a:solidFill>
              </a:rPr>
              <a:pPr/>
              <a:t>‹#›</a:t>
            </a:fld>
            <a:endParaRPr lang="en-US">
              <a:solidFill>
                <a:prstClr val="black"/>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solidFill>
                <a:srgbClr val="465E9C"/>
              </a:solidFill>
            </a:endParaRPr>
          </a:p>
        </p:txBody>
      </p:sp>
      <p:sp>
        <p:nvSpPr>
          <p:cNvPr id="5" name="Footer Placeholder 4"/>
          <p:cNvSpPr>
            <a:spLocks noGrp="1"/>
          </p:cNvSpPr>
          <p:nvPr>
            <p:ph type="ftr" sz="quarter" idx="11"/>
          </p:nvPr>
        </p:nvSpPr>
        <p:spPr/>
        <p:txBody>
          <a:bodyPr/>
          <a:lstStyle/>
          <a:p>
            <a:r>
              <a:rPr lang="en-US">
                <a:solidFill>
                  <a:srgbClr val="465E9C"/>
                </a:solidFill>
              </a:rPr>
              <a:t>Nagesh B Lakshminarayana</a:t>
            </a:r>
          </a:p>
        </p:txBody>
      </p:sp>
      <p:sp>
        <p:nvSpPr>
          <p:cNvPr id="6" name="Slide Number Placeholder 5"/>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solidFill>
                <a:srgbClr val="465E9C"/>
              </a:solidFill>
            </a:endParaRPr>
          </a:p>
        </p:txBody>
      </p:sp>
      <p:sp>
        <p:nvSpPr>
          <p:cNvPr id="5" name="Footer Placeholder 4"/>
          <p:cNvSpPr>
            <a:spLocks noGrp="1"/>
          </p:cNvSpPr>
          <p:nvPr>
            <p:ph type="ftr" sz="quarter" idx="11"/>
          </p:nvPr>
        </p:nvSpPr>
        <p:spPr/>
        <p:txBody>
          <a:bodyPr/>
          <a:lstStyle/>
          <a:p>
            <a:r>
              <a:rPr lang="en-US">
                <a:solidFill>
                  <a:srgbClr val="465E9C"/>
                </a:solidFill>
              </a:rPr>
              <a:t>Nagesh B Lakshminarayana</a:t>
            </a:r>
          </a:p>
        </p:txBody>
      </p:sp>
      <p:sp>
        <p:nvSpPr>
          <p:cNvPr id="6" name="Slide Number Placeholder 5"/>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7" name="Straight Connector 6"/>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8" name="Isosceles Triangle 7"/>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9" name="Straight Connector 8"/>
          <p:cNvSpPr>
            <a:spLocks noChangeShapeType="1"/>
          </p:cNvSpPr>
          <p:nvPr/>
        </p:nvSpPr>
        <p:spPr bwMode="auto">
          <a:xfrm rot="5400000">
            <a:off x="5814836"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pic>
        <p:nvPicPr>
          <p:cNvPr id="3" name="Picture 2">
            <a:extLst>
              <a:ext uri="{FF2B5EF4-FFF2-40B4-BE49-F238E27FC236}">
                <a16:creationId xmlns:a16="http://schemas.microsoft.com/office/drawing/2014/main" id="{0E06742A-8335-DD78-91BE-286B476EDB1D}"/>
              </a:ext>
            </a:extLst>
          </p:cNvPr>
          <p:cNvPicPr>
            <a:picLocks noChangeAspect="1"/>
          </p:cNvPicPr>
          <p:nvPr userDrawn="1"/>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3667001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pic>
        <p:nvPicPr>
          <p:cNvPr id="3" name="Picture 2">
            <a:extLst>
              <a:ext uri="{FF2B5EF4-FFF2-40B4-BE49-F238E27FC236}">
                <a16:creationId xmlns:a16="http://schemas.microsoft.com/office/drawing/2014/main" id="{5BD6174D-6B09-88F6-B396-D7842F17BA59}"/>
              </a:ext>
            </a:extLst>
          </p:cNvPr>
          <p:cNvPicPr>
            <a:picLocks noChangeAspect="1"/>
          </p:cNvPicPr>
          <p:nvPr userDrawn="1"/>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12928270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3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263720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4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11321411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0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38405587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15_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22502985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Subtitle 8">
            <a:extLst>
              <a:ext uri="{FF2B5EF4-FFF2-40B4-BE49-F238E27FC236}">
                <a16:creationId xmlns:a16="http://schemas.microsoft.com/office/drawing/2014/main" id="{68445C0D-B05D-4C39-BDBD-4FAFFDF56F20}"/>
              </a:ext>
            </a:extLst>
          </p:cNvPr>
          <p:cNvSpPr txBox="1">
            <a:spLocks noChangeArrowheads="1"/>
          </p:cNvSpPr>
          <p:nvPr userDrawn="1"/>
        </p:nvSpPr>
        <p:spPr bwMode="auto">
          <a:xfrm>
            <a:off x="4267200" y="3886200"/>
            <a:ext cx="3860800"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1pPr>
            <a:lvl2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2pPr>
            <a:lvl3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3pPr>
            <a:lvl4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4pPr>
            <a:lvl5pPr>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5pPr>
            <a:lvl6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6pPr>
            <a:lvl7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7pPr>
            <a:lvl8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8pPr>
            <a:lvl9pPr fontAlgn="base">
              <a:spcBef>
                <a:spcPct val="0"/>
              </a:spcBef>
              <a:spcAft>
                <a:spcPct val="0"/>
              </a:spcAft>
              <a:defRPr>
                <a:solidFill>
                  <a:schemeClr val="tx1"/>
                </a:solidFill>
                <a:latin typeface="Calibri" panose="020F0502020204030204" pitchFamily="34" charset="0"/>
                <a:ea typeface="Malgun Gothic" panose="020B0503020000020004" pitchFamily="34" charset="-127"/>
                <a:cs typeface="Malgun Gothic" panose="020B0503020000020004" pitchFamily="34" charset="-127"/>
              </a:defRPr>
            </a:lvl9pPr>
          </a:lstStyle>
          <a:p>
            <a:pPr algn="r">
              <a:spcBef>
                <a:spcPts val="600"/>
              </a:spcBef>
              <a:buClr>
                <a:schemeClr val="accent1"/>
              </a:buClr>
              <a:buSzPct val="76000"/>
              <a:buFont typeface="Wingdings 3" panose="05040102010807070707" pitchFamily="18" charset="2"/>
              <a:buNone/>
            </a:pPr>
            <a:r>
              <a:rPr lang="en-US" altLang="zh-CN" sz="2400">
                <a:solidFill>
                  <a:schemeClr val="tx2"/>
                </a:solidFill>
                <a:ea typeface="SimSun" panose="02010600030101010101" pitchFamily="2" charset="-122"/>
              </a:rPr>
              <a:t>Click to edit Master subtitle style</a:t>
            </a:r>
          </a:p>
        </p:txBody>
      </p:sp>
      <p:sp>
        <p:nvSpPr>
          <p:cNvPr id="8" name="Title 7"/>
          <p:cNvSpPr>
            <a:spLocks noGrp="1"/>
          </p:cNvSpPr>
          <p:nvPr>
            <p:ph type="ctrTitle"/>
          </p:nvPr>
        </p:nvSpPr>
        <p:spPr>
          <a:xfrm>
            <a:off x="1828800" y="2362200"/>
            <a:ext cx="10261600" cy="1371600"/>
          </a:xfrm>
          <a:solidFill>
            <a:srgbClr val="F2F5EF">
              <a:alpha val="87843"/>
            </a:srgbClr>
          </a:solidFill>
          <a:ln>
            <a:noFill/>
          </a:ln>
        </p:spPr>
        <p:style>
          <a:lnRef idx="2">
            <a:schemeClr val="dk1"/>
          </a:lnRef>
          <a:fillRef idx="1">
            <a:schemeClr val="lt1"/>
          </a:fillRef>
          <a:effectRef idx="0">
            <a:schemeClr val="dk1"/>
          </a:effectRef>
          <a:fontRef idx="none"/>
        </p:style>
        <p:txBody>
          <a:bodyPr anchor="ctr">
            <a:normAutofit/>
          </a:bodyPr>
          <a:lstStyle>
            <a:lvl1pPr algn="ctr">
              <a:defRPr sz="4600" b="0">
                <a:solidFill>
                  <a:schemeClr val="tx1"/>
                </a:solidFill>
                <a:latin typeface="+mj-lt"/>
                <a:cs typeface="Times New Roman" panose="02020503050405090304" pitchFamily="18" charset="0"/>
              </a:defRPr>
            </a:lvl1pPr>
          </a:lstStyle>
          <a:p>
            <a:r>
              <a:rPr lang="en-US" noProof="1"/>
              <a:t>Click to edit Master title style</a:t>
            </a:r>
          </a:p>
        </p:txBody>
      </p:sp>
      <p:sp>
        <p:nvSpPr>
          <p:cNvPr id="9" name="Subtitle 8"/>
          <p:cNvSpPr>
            <a:spLocks noGrp="1"/>
          </p:cNvSpPr>
          <p:nvPr>
            <p:ph type="subTitle" idx="1"/>
          </p:nvPr>
        </p:nvSpPr>
        <p:spPr>
          <a:xfrm>
            <a:off x="8229600" y="3886200"/>
            <a:ext cx="3860800" cy="1676400"/>
          </a:xfrm>
        </p:spPr>
        <p:txBody>
          <a:bodyPr anchor="ctr">
            <a:normAutofit/>
          </a:bodyPr>
          <a:lstStyle>
            <a:lvl1pPr marL="0" indent="0" algn="r">
              <a:buNone/>
              <a:defRPr sz="2400" b="0" spc="-150">
                <a:solidFill>
                  <a:schemeClr val="tx2"/>
                </a:solidFill>
                <a:latin typeface="+mn-lt"/>
                <a:ea typeface="Tahoma" panose="020B0604030504040204" pitchFamily="34" charset="0"/>
                <a:cs typeface="Tahoma" panose="020B0604030504040204" pitchFamily="34" charset="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noProof="1"/>
              <a:t>Click to edit Master subtitle style</a:t>
            </a:r>
          </a:p>
        </p:txBody>
      </p:sp>
      <p:sp>
        <p:nvSpPr>
          <p:cNvPr id="5" name="Date Placeholder 1">
            <a:extLst>
              <a:ext uri="{FF2B5EF4-FFF2-40B4-BE49-F238E27FC236}">
                <a16:creationId xmlns:a16="http://schemas.microsoft.com/office/drawing/2014/main" id="{F750D030-00C3-4412-B0D7-761F8691337C}"/>
              </a:ext>
            </a:extLst>
          </p:cNvPr>
          <p:cNvSpPr>
            <a:spLocks noGrp="1"/>
          </p:cNvSpPr>
          <p:nvPr>
            <p:ph type="dt" sz="half" idx="10"/>
          </p:nvPr>
        </p:nvSpPr>
        <p:spPr/>
        <p:txBody>
          <a:bodyPr/>
          <a:lstStyle>
            <a:lvl1pPr>
              <a:defRPr/>
            </a:lvl1pPr>
          </a:lstStyle>
          <a:p>
            <a:endParaRPr lang="en-US" altLang="zh-CN"/>
          </a:p>
        </p:txBody>
      </p:sp>
      <p:sp>
        <p:nvSpPr>
          <p:cNvPr id="6" name="Footer Placeholder 2">
            <a:extLst>
              <a:ext uri="{FF2B5EF4-FFF2-40B4-BE49-F238E27FC236}">
                <a16:creationId xmlns:a16="http://schemas.microsoft.com/office/drawing/2014/main" id="{1DF1F242-5392-4CC7-8FAE-AB594DD947C2}"/>
              </a:ext>
            </a:extLst>
          </p:cNvPr>
          <p:cNvSpPr>
            <a:spLocks noGrp="1"/>
          </p:cNvSpPr>
          <p:nvPr>
            <p:ph type="ftr" sz="quarter" idx="11"/>
          </p:nvPr>
        </p:nvSpPr>
        <p:spPr/>
        <p:txBody>
          <a:bodyPr/>
          <a:lstStyle>
            <a:lvl1pPr>
              <a:defRPr/>
            </a:lvl1pPr>
          </a:lstStyle>
          <a:p>
            <a:endParaRPr lang="en-US" altLang="zh-CN"/>
          </a:p>
        </p:txBody>
      </p:sp>
      <p:sp>
        <p:nvSpPr>
          <p:cNvPr id="7" name="Slide Number Placeholder 3">
            <a:extLst>
              <a:ext uri="{FF2B5EF4-FFF2-40B4-BE49-F238E27FC236}">
                <a16:creationId xmlns:a16="http://schemas.microsoft.com/office/drawing/2014/main" id="{C63C5C62-5CF6-47D9-AB3B-CE1807159D52}"/>
              </a:ext>
            </a:extLst>
          </p:cNvPr>
          <p:cNvSpPr>
            <a:spLocks noGrp="1"/>
          </p:cNvSpPr>
          <p:nvPr>
            <p:ph type="sldNum" sz="quarter" idx="12"/>
          </p:nvPr>
        </p:nvSpPr>
        <p:spPr/>
        <p:txBody>
          <a:bodyPr/>
          <a:lstStyle>
            <a:lvl1pPr>
              <a:defRPr/>
            </a:lvl1pPr>
          </a:lstStyle>
          <a:p>
            <a:fld id="{A8F66EC2-F82C-4425-9624-EF40B21D51A1}" type="slidenum">
              <a:rPr lang="en-US"/>
              <a:pPr/>
              <a:t>‹#›</a:t>
            </a:fld>
            <a:endParaRPr lang="en-US"/>
          </a:p>
        </p:txBody>
      </p:sp>
    </p:spTree>
    <p:extLst>
      <p:ext uri="{BB962C8B-B14F-4D97-AF65-F5344CB8AC3E}">
        <p14:creationId xmlns:p14="http://schemas.microsoft.com/office/powerpoint/2010/main" val="39149515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E7E9CC5-6653-4436-894A-8D69B1005392}"/>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F396999-3CA0-422A-AC26-1A80A51AB3D2}"/>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8" name="Content Placeholder 7"/>
          <p:cNvSpPr>
            <a:spLocks noGrp="1"/>
          </p:cNvSpPr>
          <p:nvPr>
            <p:ph sz="quarter" idx="1"/>
          </p:nvPr>
        </p:nvSpPr>
        <p:spPr>
          <a:xfrm>
            <a:off x="392318" y="1371600"/>
            <a:ext cx="11145589"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1"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1C191BF6-9C4A-4842-ACB3-D8CCFE06BA80}"/>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9" name="Footer Placeholder 4">
            <a:extLst>
              <a:ext uri="{FF2B5EF4-FFF2-40B4-BE49-F238E27FC236}">
                <a16:creationId xmlns:a16="http://schemas.microsoft.com/office/drawing/2014/main" id="{56AF0347-71D6-4E97-B13E-B7BC9B5055CF}"/>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
        <p:nvSpPr>
          <p:cNvPr id="10" name="Slide Number Placeholder 5">
            <a:extLst>
              <a:ext uri="{FF2B5EF4-FFF2-40B4-BE49-F238E27FC236}">
                <a16:creationId xmlns:a16="http://schemas.microsoft.com/office/drawing/2014/main" id="{B6F5E22A-14D4-44B7-BAB3-AA58E30D6818}"/>
              </a:ext>
            </a:extLst>
          </p:cNvPr>
          <p:cNvSpPr>
            <a:spLocks noGrp="1"/>
          </p:cNvSpPr>
          <p:nvPr>
            <p:ph type="sldNum" sz="quarter" idx="16"/>
          </p:nvPr>
        </p:nvSpPr>
        <p:spPr>
          <a:xfrm>
            <a:off x="10871201" y="777876"/>
            <a:ext cx="910167" cy="365125"/>
          </a:xfrm>
        </p:spPr>
        <p:txBody>
          <a:bodyPr anchor="b"/>
          <a:lstStyle>
            <a:lvl1pPr algn="r">
              <a:defRPr b="1" smtClean="0">
                <a:solidFill>
                  <a:schemeClr val="tx1"/>
                </a:solidFill>
              </a:defRPr>
            </a:lvl1pPr>
          </a:lstStyle>
          <a:p>
            <a:fld id="{98BA76C5-F28D-4DDC-A6ED-4B440AF31B46}" type="slidenum">
              <a:rPr lang="en-US"/>
              <a:pPr/>
              <a:t>‹#›</a:t>
            </a:fld>
            <a:endParaRPr lang="en-US" dirty="0"/>
          </a:p>
        </p:txBody>
      </p:sp>
    </p:spTree>
    <p:extLst>
      <p:ext uri="{BB962C8B-B14F-4D97-AF65-F5344CB8AC3E}">
        <p14:creationId xmlns:p14="http://schemas.microsoft.com/office/powerpoint/2010/main" val="3144163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n w="9000" cmpd="sng">
                  <a:solidFill>
                    <a:schemeClr val="bg2">
                      <a:lumMod val="25000"/>
                    </a:schemeClr>
                  </a:solidFill>
                  <a:prstDash val="solid"/>
                </a:ln>
                <a:solidFill>
                  <a:schemeClr val="bg2">
                    <a:lumMod val="25000"/>
                  </a:schemeClr>
                </a:solidFill>
              </a:defRPr>
            </a:lvl1pPr>
          </a:lstStyle>
          <a:p>
            <a:r>
              <a:rPr kumimoji="0" lang="en-US"/>
              <a:t>Click to edit Master title style</a:t>
            </a:r>
          </a:p>
        </p:txBody>
      </p:sp>
      <p:sp>
        <p:nvSpPr>
          <p:cNvPr id="5" name="Footer Placeholder 4"/>
          <p:cNvSpPr>
            <a:spLocks noGrp="1"/>
          </p:cNvSpPr>
          <p:nvPr>
            <p:ph type="ftr" sz="quarter" idx="11"/>
          </p:nvPr>
        </p:nvSpPr>
        <p:spPr>
          <a:xfrm>
            <a:off x="304800" y="6579370"/>
            <a:ext cx="7823200" cy="228600"/>
          </a:xfrm>
        </p:spPr>
        <p:txBody>
          <a:bodyPr/>
          <a:lstStyle>
            <a:lvl1pPr algn="l">
              <a:defRPr sz="1200" b="0" i="0">
                <a:solidFill>
                  <a:schemeClr val="tx1"/>
                </a:solidFill>
                <a:latin typeface="Tahoma" pitchFamily="34" charset="0"/>
                <a:ea typeface="Tahoma" pitchFamily="34" charset="0"/>
                <a:cs typeface="Tahoma" pitchFamily="34" charset="0"/>
              </a:defRPr>
            </a:lvl1pPr>
          </a:lstStyle>
          <a:p>
            <a:r>
              <a:rPr lang="en-US">
                <a:solidFill>
                  <a:prstClr val="black"/>
                </a:solidFill>
              </a:rPr>
              <a:t> </a:t>
            </a:r>
          </a:p>
        </p:txBody>
      </p:sp>
      <p:sp>
        <p:nvSpPr>
          <p:cNvPr id="6" name="Slide Number Placeholder 5"/>
          <p:cNvSpPr>
            <a:spLocks noGrp="1"/>
          </p:cNvSpPr>
          <p:nvPr>
            <p:ph type="sldNum" sz="quarter" idx="12"/>
          </p:nvPr>
        </p:nvSpPr>
        <p:spPr>
          <a:xfrm>
            <a:off x="11277600" y="6604233"/>
            <a:ext cx="1016000" cy="228600"/>
          </a:xfrm>
        </p:spPr>
        <p:txBody>
          <a:bodyPr/>
          <a:lstStyle>
            <a:lvl1pPr algn="ctr">
              <a:defRPr sz="1050" b="1" cap="none" spc="0">
                <a:ln>
                  <a:noFill/>
                </a:ln>
                <a:solidFill>
                  <a:schemeClr val="tx1"/>
                </a:solidFill>
                <a:effectLst/>
                <a:latin typeface="Tahoma" pitchFamily="34" charset="0"/>
                <a:ea typeface="Tahoma" pitchFamily="34" charset="0"/>
                <a:cs typeface="Tahoma" pitchFamily="34" charset="0"/>
              </a:defRPr>
            </a:lvl1pPr>
          </a:lstStyle>
          <a:p>
            <a:fld id="{36F63085-4905-477F-9B03-95852450F900}" type="slidenum">
              <a:rPr lang="en-US" smtClean="0">
                <a:solidFill>
                  <a:prstClr val="black"/>
                </a:solidFill>
              </a:rPr>
              <a:pPr/>
              <a:t>‹#›</a:t>
            </a:fld>
            <a:endParaRPr lang="en-US">
              <a:solidFill>
                <a:prstClr val="black"/>
              </a:solidFill>
            </a:endParaRPr>
          </a:p>
        </p:txBody>
      </p:sp>
      <p:sp>
        <p:nvSpPr>
          <p:cNvPr id="8" name="Content Placeholder 7"/>
          <p:cNvSpPr>
            <a:spLocks noGrp="1"/>
          </p:cNvSpPr>
          <p:nvPr>
            <p:ph sz="quarter" idx="1"/>
          </p:nvPr>
        </p:nvSpPr>
        <p:spPr>
          <a:xfrm>
            <a:off x="304800" y="1143000"/>
            <a:ext cx="11582400" cy="5181600"/>
          </a:xfrm>
        </p:spPr>
        <p:txBody>
          <a:bodyPr>
            <a:normAutofit/>
          </a:bodyPr>
          <a:lstStyle>
            <a:lvl1pPr>
              <a:defRPr sz="2400">
                <a:latin typeface="Tahoma" pitchFamily="34" charset="0"/>
                <a:ea typeface="Tahoma" pitchFamily="34" charset="0"/>
                <a:cs typeface="Tahoma" pitchFamily="34" charset="0"/>
              </a:defRPr>
            </a:lvl1pPr>
            <a:lvl2pPr>
              <a:defRPr sz="2000">
                <a:solidFill>
                  <a:schemeClr val="tx2">
                    <a:lumMod val="50000"/>
                  </a:schemeClr>
                </a:solidFill>
                <a:latin typeface="Tahoma" pitchFamily="34" charset="0"/>
                <a:ea typeface="Tahoma" pitchFamily="34" charset="0"/>
                <a:cs typeface="Tahoma" pitchFamily="34" charset="0"/>
              </a:defRPr>
            </a:lvl2pPr>
            <a:lvl3pPr>
              <a:defRPr sz="1800">
                <a:latin typeface="Tahoma" pitchFamily="34" charset="0"/>
                <a:ea typeface="Tahoma" pitchFamily="34" charset="0"/>
                <a:cs typeface="Tahoma" pitchFamily="34" charset="0"/>
              </a:defRPr>
            </a:lvl3pPr>
            <a:lvl4pPr>
              <a:defRPr sz="1600">
                <a:latin typeface="Tahoma" pitchFamily="34" charset="0"/>
                <a:ea typeface="Tahoma" pitchFamily="34" charset="0"/>
                <a:cs typeface="Tahoma" pitchFamily="34" charset="0"/>
              </a:defRPr>
            </a:lvl4pPr>
            <a:lvl5pPr>
              <a:defRPr sz="1400">
                <a:latin typeface="Tahoma" pitchFamily="34" charset="0"/>
                <a:ea typeface="Tahoma" pitchFamily="34" charset="0"/>
                <a:cs typeface="Tahoma" pitchFamily="34" charset="0"/>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570BC934-7433-4FA3-9C8E-6F11442AABC2}"/>
              </a:ext>
            </a:extLst>
          </p:cNvPr>
          <p:cNvCxnSpPr/>
          <p:nvPr userDrawn="1"/>
        </p:nvCxnSpPr>
        <p:spPr>
          <a:xfrm>
            <a:off x="609600" y="23622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5850E306-1EDC-4B6B-926A-E55B9176B76E}"/>
              </a:ext>
            </a:extLst>
          </p:cNvPr>
          <p:cNvCxnSpPr/>
          <p:nvPr userDrawn="1"/>
        </p:nvCxnSpPr>
        <p:spPr>
          <a:xfrm>
            <a:off x="609600" y="3429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09600" y="2362200"/>
            <a:ext cx="10972800" cy="1066800"/>
          </a:xfrm>
        </p:spPr>
        <p:txBody>
          <a:bodyPr anchor="ctr">
            <a:normAutofit/>
          </a:bodyPr>
          <a:lstStyle>
            <a:lvl1pPr algn="l">
              <a:buNone/>
              <a:defRPr sz="4400" b="0" cap="none" baseline="0">
                <a:solidFill>
                  <a:schemeClr val="accent6">
                    <a:lumMod val="50000"/>
                  </a:schemeClr>
                </a:solidFill>
                <a:latin typeface="+mj-lt"/>
                <a:cs typeface="Times New Roman" panose="02020503050405090304" pitchFamily="18" charset="0"/>
              </a:defRPr>
            </a:lvl1pPr>
          </a:lstStyle>
          <a:p>
            <a:r>
              <a:rPr lang="en-US" noProof="1"/>
              <a:t>Click to edit Master title style</a:t>
            </a:r>
          </a:p>
        </p:txBody>
      </p:sp>
      <p:sp>
        <p:nvSpPr>
          <p:cNvPr id="3" name="Text Placeholder 2"/>
          <p:cNvSpPr>
            <a:spLocks noGrp="1"/>
          </p:cNvSpPr>
          <p:nvPr>
            <p:ph type="body" idx="1"/>
          </p:nvPr>
        </p:nvSpPr>
        <p:spPr>
          <a:xfrm>
            <a:off x="1727200" y="4267200"/>
            <a:ext cx="9042400" cy="1143000"/>
          </a:xfrm>
        </p:spPr>
        <p:txBody>
          <a:bodyPr/>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noProof="1"/>
              <a:t>Click to edit Master text styles</a:t>
            </a:r>
          </a:p>
        </p:txBody>
      </p:sp>
      <p:sp>
        <p:nvSpPr>
          <p:cNvPr id="14" name="Content Placeholder 10"/>
          <p:cNvSpPr>
            <a:spLocks noGrp="1"/>
          </p:cNvSpPr>
          <p:nvPr>
            <p:ph sz="quarter" idx="13"/>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7" name="Date Placeholder 3">
            <a:extLst>
              <a:ext uri="{FF2B5EF4-FFF2-40B4-BE49-F238E27FC236}">
                <a16:creationId xmlns:a16="http://schemas.microsoft.com/office/drawing/2014/main" id="{6390D8D6-5F61-4CF1-BA2E-6A522376661D}"/>
              </a:ext>
            </a:extLst>
          </p:cNvPr>
          <p:cNvSpPr>
            <a:spLocks noGrp="1"/>
          </p:cNvSpPr>
          <p:nvPr>
            <p:ph type="dt" sz="half" idx="14"/>
          </p:nvPr>
        </p:nvSpPr>
        <p:spPr>
          <a:xfrm>
            <a:off x="469901" y="6356351"/>
            <a:ext cx="2544233" cy="365125"/>
          </a:xfrm>
        </p:spPr>
        <p:txBody>
          <a:bodyPr anchor="ctr"/>
          <a:lstStyle>
            <a:lvl1pPr>
              <a:defRPr>
                <a:solidFill>
                  <a:srgbClr val="1C4854"/>
                </a:solidFill>
              </a:defRPr>
            </a:lvl1pPr>
          </a:lstStyle>
          <a:p>
            <a:endParaRPr lang="en-US" altLang="zh-CN"/>
          </a:p>
        </p:txBody>
      </p:sp>
      <p:sp>
        <p:nvSpPr>
          <p:cNvPr id="8" name="Footer Placeholder 4">
            <a:extLst>
              <a:ext uri="{FF2B5EF4-FFF2-40B4-BE49-F238E27FC236}">
                <a16:creationId xmlns:a16="http://schemas.microsoft.com/office/drawing/2014/main" id="{5D965971-9588-44E8-B029-F8AD396896A2}"/>
              </a:ext>
            </a:extLst>
          </p:cNvPr>
          <p:cNvSpPr>
            <a:spLocks noGrp="1"/>
          </p:cNvSpPr>
          <p:nvPr>
            <p:ph type="ftr" sz="quarter" idx="15"/>
          </p:nvPr>
        </p:nvSpPr>
        <p:spPr>
          <a:xfrm>
            <a:off x="3009901" y="6356351"/>
            <a:ext cx="2882900" cy="365125"/>
          </a:xfrm>
        </p:spPr>
        <p:txBody>
          <a:bodyPr anchor="ctr"/>
          <a:lstStyle>
            <a:lvl1pPr algn="l">
              <a:defRPr>
                <a:solidFill>
                  <a:srgbClr val="1C4854"/>
                </a:solidFill>
              </a:defRPr>
            </a:lvl1pPr>
          </a:lstStyle>
          <a:p>
            <a:endParaRPr lang="en-US" altLang="zh-CN"/>
          </a:p>
        </p:txBody>
      </p:sp>
    </p:spTree>
    <p:extLst>
      <p:ext uri="{BB962C8B-B14F-4D97-AF65-F5344CB8AC3E}">
        <p14:creationId xmlns:p14="http://schemas.microsoft.com/office/powerpoint/2010/main" val="1751654155"/>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wo Content">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0BF771A6-3409-481C-9C19-15CD868292FA}"/>
              </a:ext>
            </a:extLst>
          </p:cNvPr>
          <p:cNvCxnSpPr/>
          <p:nvPr userDrawn="1"/>
        </p:nvCxnSpPr>
        <p:spPr>
          <a:xfrm>
            <a:off x="609600" y="11430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4180F0E-9BDD-4959-AEC5-4D4A1586B478}"/>
              </a:ext>
            </a:extLst>
          </p:cNvPr>
          <p:cNvCxnSpPr/>
          <p:nvPr userDrawn="1"/>
        </p:nvCxnSpPr>
        <p:spPr>
          <a:xfrm>
            <a:off x="609600" y="6248400"/>
            <a:ext cx="11095567" cy="0"/>
          </a:xfrm>
          <a:prstGeom prst="line">
            <a:avLst/>
          </a:prstGeom>
          <a:ln w="3175">
            <a:solidFill>
              <a:schemeClr val="accent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Title 1"/>
          <p:cNvSpPr>
            <a:spLocks noGrp="1"/>
          </p:cNvSpPr>
          <p:nvPr>
            <p:ph type="title"/>
          </p:nvPr>
        </p:nvSpPr>
        <p:spPr>
          <a:xfrm>
            <a:off x="609600" y="152400"/>
            <a:ext cx="10972800" cy="990600"/>
          </a:xfrm>
        </p:spPr>
        <p:txBody>
          <a:bodyPr>
            <a:normAutofit/>
          </a:bodyPr>
          <a:lstStyle>
            <a:lvl1pPr>
              <a:defRPr sz="4200" b="0">
                <a:solidFill>
                  <a:srgbClr val="122E34"/>
                </a:solidFill>
                <a:latin typeface="+mj-lt"/>
                <a:cs typeface="Times New Roman" panose="02020503050405090304" pitchFamily="18" charset="0"/>
              </a:defRPr>
            </a:lvl1pPr>
          </a:lstStyle>
          <a:p>
            <a:r>
              <a:rPr lang="en-US" noProof="1"/>
              <a:t>Click to edit Master title style</a:t>
            </a:r>
          </a:p>
        </p:txBody>
      </p:sp>
      <p:sp>
        <p:nvSpPr>
          <p:cNvPr id="13" name="Content Placeholder 7"/>
          <p:cNvSpPr>
            <a:spLocks noGrp="1"/>
          </p:cNvSpPr>
          <p:nvPr>
            <p:ph sz="quarter" idx="1"/>
          </p:nvPr>
        </p:nvSpPr>
        <p:spPr>
          <a:xfrm>
            <a:off x="392317" y="1371600"/>
            <a:ext cx="5602083"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4" name="Content Placeholder 7"/>
          <p:cNvSpPr>
            <a:spLocks noGrp="1"/>
          </p:cNvSpPr>
          <p:nvPr>
            <p:ph sz="quarter" idx="13"/>
          </p:nvPr>
        </p:nvSpPr>
        <p:spPr>
          <a:xfrm>
            <a:off x="6118957" y="1371600"/>
            <a:ext cx="5602083" cy="4785360"/>
          </a:xfrm>
        </p:spPr>
        <p:txBody>
          <a:bodyPr>
            <a:normAutofit/>
          </a:bodyPr>
          <a:lstStyle>
            <a:lvl1pPr marL="182880" indent="-182880">
              <a:buClr>
                <a:schemeClr val="bg1"/>
              </a:buClr>
              <a:buSzPct val="30000"/>
              <a:defRPr sz="2400">
                <a:latin typeface="+mn-lt"/>
                <a:ea typeface="Verdana" panose="020B0804030504040204" pitchFamily="34" charset="0"/>
                <a:cs typeface="Verdana" panose="020B0804030504040204" pitchFamily="34" charset="0"/>
              </a:defRPr>
            </a:lvl1pPr>
            <a:lvl2pPr>
              <a:buClr>
                <a:schemeClr val="accent3">
                  <a:lumMod val="75000"/>
                </a:schemeClr>
              </a:buClr>
              <a:defRPr sz="2000">
                <a:solidFill>
                  <a:schemeClr val="accent6">
                    <a:lumMod val="50000"/>
                  </a:schemeClr>
                </a:solidFill>
                <a:latin typeface="+mn-lt"/>
                <a:ea typeface="Verdana" panose="020B0804030504040204" pitchFamily="34" charset="0"/>
                <a:cs typeface="Verdana" panose="020B0804030504040204" pitchFamily="34" charset="0"/>
              </a:defRPr>
            </a:lvl2pPr>
            <a:lvl3pPr>
              <a:defRPr sz="1800">
                <a:latin typeface="+mn-lt"/>
                <a:ea typeface="Verdana" panose="020B0804030504040204" pitchFamily="34" charset="0"/>
                <a:cs typeface="Verdana" panose="020B0804030504040204" pitchFamily="34" charset="0"/>
              </a:defRPr>
            </a:lvl3pPr>
            <a:lvl4pPr>
              <a:defRPr sz="1600">
                <a:latin typeface="+mn-lt"/>
                <a:ea typeface="Verdana" panose="020B0804030504040204" pitchFamily="34" charset="0"/>
                <a:cs typeface="Verdana" panose="020B0804030504040204" pitchFamily="34" charset="0"/>
              </a:defRPr>
            </a:lvl4pPr>
            <a:lvl5pPr>
              <a:defRPr sz="1400">
                <a:latin typeface="+mn-lt"/>
                <a:ea typeface="Verdana" panose="020B0804030504040204" pitchFamily="34" charset="0"/>
                <a:cs typeface="Verdana" panose="020B0804030504040204" pitchFamily="34" charset="0"/>
              </a:defRPr>
            </a:lvl5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0" name="Content Placeholder 10"/>
          <p:cNvSpPr>
            <a:spLocks noGrp="1"/>
          </p:cNvSpPr>
          <p:nvPr>
            <p:ph sz="quarter" idx="14"/>
          </p:nvPr>
        </p:nvSpPr>
        <p:spPr>
          <a:xfrm>
            <a:off x="5588000" y="6356350"/>
            <a:ext cx="2235200" cy="365760"/>
          </a:xfrm>
        </p:spPr>
        <p:txBody>
          <a:bodyPr anchor="ctr">
            <a:noAutofit/>
          </a:bodyPr>
          <a:lstStyle>
            <a:lvl1pPr marL="0" indent="0">
              <a:buNone/>
              <a:defRPr sz="1400" b="1">
                <a:solidFill>
                  <a:schemeClr val="accent6">
                    <a:lumMod val="75000"/>
                  </a:schemeClr>
                </a:solidFill>
              </a:defRPr>
            </a:lvl1pPr>
            <a:lvl2pPr>
              <a:defRPr sz="1800"/>
            </a:lvl2pPr>
            <a:lvl3pPr>
              <a:defRPr sz="1600"/>
            </a:lvl3pPr>
            <a:lvl4pPr>
              <a:defRPr sz="1400"/>
            </a:lvl4pPr>
            <a:lvl5pPr>
              <a:defRPr sz="1200"/>
            </a:lvl5pPr>
          </a:lstStyle>
          <a:p>
            <a:pPr lvl="0"/>
            <a:r>
              <a:rPr lang="en-US" noProof="1"/>
              <a:t>Click to edit Master text styles</a:t>
            </a:r>
          </a:p>
        </p:txBody>
      </p:sp>
      <p:sp>
        <p:nvSpPr>
          <p:cNvPr id="9" name="Date Placeholder 3">
            <a:extLst>
              <a:ext uri="{FF2B5EF4-FFF2-40B4-BE49-F238E27FC236}">
                <a16:creationId xmlns:a16="http://schemas.microsoft.com/office/drawing/2014/main" id="{A08D258F-90F9-49D0-AEE4-35C2F8BDD600}"/>
              </a:ext>
            </a:extLst>
          </p:cNvPr>
          <p:cNvSpPr>
            <a:spLocks noGrp="1"/>
          </p:cNvSpPr>
          <p:nvPr>
            <p:ph type="dt" sz="half" idx="15"/>
          </p:nvPr>
        </p:nvSpPr>
        <p:spPr>
          <a:xfrm>
            <a:off x="469901" y="6356351"/>
            <a:ext cx="2544233" cy="365125"/>
          </a:xfrm>
        </p:spPr>
        <p:txBody>
          <a:bodyPr anchor="ctr"/>
          <a:lstStyle>
            <a:lvl1pPr>
              <a:defRPr>
                <a:solidFill>
                  <a:srgbClr val="1C4854"/>
                </a:solidFill>
              </a:defRPr>
            </a:lvl1pPr>
          </a:lstStyle>
          <a:p>
            <a:endParaRPr lang="en-US" altLang="zh-CN"/>
          </a:p>
        </p:txBody>
      </p:sp>
      <p:sp>
        <p:nvSpPr>
          <p:cNvPr id="11" name="Footer Placeholder 4">
            <a:extLst>
              <a:ext uri="{FF2B5EF4-FFF2-40B4-BE49-F238E27FC236}">
                <a16:creationId xmlns:a16="http://schemas.microsoft.com/office/drawing/2014/main" id="{5BFB0F9D-1277-4F5D-A79C-B8A7D7F03FEA}"/>
              </a:ext>
            </a:extLst>
          </p:cNvPr>
          <p:cNvSpPr>
            <a:spLocks noGrp="1"/>
          </p:cNvSpPr>
          <p:nvPr>
            <p:ph type="ftr" sz="quarter" idx="16"/>
          </p:nvPr>
        </p:nvSpPr>
        <p:spPr>
          <a:xfrm>
            <a:off x="3009900" y="6356351"/>
            <a:ext cx="4673600" cy="365125"/>
          </a:xfrm>
        </p:spPr>
        <p:txBody>
          <a:bodyPr anchor="ctr"/>
          <a:lstStyle>
            <a:lvl1pPr algn="l">
              <a:defRPr>
                <a:solidFill>
                  <a:srgbClr val="1C4854"/>
                </a:solidFill>
              </a:defRPr>
            </a:lvl1pPr>
          </a:lstStyle>
          <a:p>
            <a:endParaRPr lang="en-US" altLang="zh-CN"/>
          </a:p>
        </p:txBody>
      </p:sp>
      <p:sp>
        <p:nvSpPr>
          <p:cNvPr id="12" name="Slide Number Placeholder 5">
            <a:extLst>
              <a:ext uri="{FF2B5EF4-FFF2-40B4-BE49-F238E27FC236}">
                <a16:creationId xmlns:a16="http://schemas.microsoft.com/office/drawing/2014/main" id="{4F58A81B-C349-4217-B28C-695A991DE95B}"/>
              </a:ext>
            </a:extLst>
          </p:cNvPr>
          <p:cNvSpPr>
            <a:spLocks noGrp="1"/>
          </p:cNvSpPr>
          <p:nvPr>
            <p:ph type="sldNum" sz="quarter" idx="17"/>
          </p:nvPr>
        </p:nvSpPr>
        <p:spPr>
          <a:xfrm>
            <a:off x="10871201" y="777876"/>
            <a:ext cx="910167" cy="365125"/>
          </a:xfrm>
        </p:spPr>
        <p:txBody>
          <a:bodyPr anchor="b"/>
          <a:lstStyle>
            <a:lvl1pPr algn="r">
              <a:defRPr b="1" smtClean="0">
                <a:solidFill>
                  <a:schemeClr val="tx1"/>
                </a:solidFill>
              </a:defRPr>
            </a:lvl1pPr>
          </a:lstStyle>
          <a:p>
            <a:fld id="{D9F67D10-CB68-4A88-A039-50C837B193D2}" type="slidenum">
              <a:rPr lang="en-US"/>
              <a:pPr/>
              <a:t>‹#›</a:t>
            </a:fld>
            <a:endParaRPr lang="en-US" dirty="0"/>
          </a:p>
        </p:txBody>
      </p:sp>
    </p:spTree>
    <p:extLst>
      <p:ext uri="{BB962C8B-B14F-4D97-AF65-F5344CB8AC3E}">
        <p14:creationId xmlns:p14="http://schemas.microsoft.com/office/powerpoint/2010/main" val="856869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nchor="ctr"/>
          <a:lstStyle>
            <a:lvl1pPr>
              <a:defRPr/>
            </a:lvl1pPr>
          </a:lstStyle>
          <a:p>
            <a:r>
              <a:rPr lang="en-US" noProof="1"/>
              <a:t>Click to edit Master title style</a:t>
            </a:r>
          </a:p>
        </p:txBody>
      </p:sp>
      <p:sp>
        <p:nvSpPr>
          <p:cNvPr id="3" name="Text Placeholder 2"/>
          <p:cNvSpPr>
            <a:spLocks noGrp="1"/>
          </p:cNvSpPr>
          <p:nvPr>
            <p:ph type="body" idx="1"/>
          </p:nvPr>
        </p:nvSpPr>
        <p:spPr>
          <a:xfrm>
            <a:off x="609600" y="1285875"/>
            <a:ext cx="5386917" cy="685800"/>
          </a:xfrm>
          <a:noFill/>
          <a:ln>
            <a:noFill/>
          </a:ln>
        </p:spPr>
        <p:txBody>
          <a:bodyPr anchor="b">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US" noProof="1"/>
              <a:t>Click to edit Master text styles</a:t>
            </a:r>
          </a:p>
        </p:txBody>
      </p:sp>
      <p:sp>
        <p:nvSpPr>
          <p:cNvPr id="4" name="Text Placeholder 3"/>
          <p:cNvSpPr>
            <a:spLocks noGrp="1"/>
          </p:cNvSpPr>
          <p:nvPr>
            <p:ph type="body" sz="half" idx="3"/>
          </p:nvPr>
        </p:nvSpPr>
        <p:spPr>
          <a:xfrm>
            <a:off x="6197601" y="1295400"/>
            <a:ext cx="5389033" cy="685800"/>
          </a:xfrm>
          <a:noFill/>
          <a:ln>
            <a:noFill/>
          </a:ln>
        </p:spPr>
        <p:txBody>
          <a:bodyPr anchor="b"/>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US" noProof="1"/>
              <a:t>Click to edit Master text styles</a:t>
            </a:r>
          </a:p>
        </p:txBody>
      </p:sp>
      <p:sp>
        <p:nvSpPr>
          <p:cNvPr id="11" name="Content Placeholder 10"/>
          <p:cNvSpPr>
            <a:spLocks noGrp="1"/>
          </p:cNvSpPr>
          <p:nvPr>
            <p:ph sz="quarter" idx="2"/>
          </p:nvPr>
        </p:nvSpPr>
        <p:spPr>
          <a:xfrm>
            <a:off x="609600" y="2133600"/>
            <a:ext cx="5384800" cy="40386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13" name="Content Placeholder 12"/>
          <p:cNvSpPr>
            <a:spLocks noGrp="1"/>
          </p:cNvSpPr>
          <p:nvPr>
            <p:ph sz="quarter" idx="4"/>
          </p:nvPr>
        </p:nvSpPr>
        <p:spPr>
          <a:xfrm>
            <a:off x="6197600" y="2133600"/>
            <a:ext cx="5384800" cy="40386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6">
            <a:extLst>
              <a:ext uri="{FF2B5EF4-FFF2-40B4-BE49-F238E27FC236}">
                <a16:creationId xmlns:a16="http://schemas.microsoft.com/office/drawing/2014/main" id="{667C3084-BD85-4E97-A6C4-452D5AC3CA48}"/>
              </a:ext>
            </a:extLst>
          </p:cNvPr>
          <p:cNvSpPr>
            <a:spLocks noGrp="1"/>
          </p:cNvSpPr>
          <p:nvPr>
            <p:ph type="dt" sz="half" idx="10"/>
          </p:nvPr>
        </p:nvSpPr>
        <p:spPr/>
        <p:txBody>
          <a:bodyPr/>
          <a:lstStyle>
            <a:lvl1pPr>
              <a:defRPr/>
            </a:lvl1pPr>
          </a:lstStyle>
          <a:p>
            <a:endParaRPr lang="en-US" altLang="zh-CN"/>
          </a:p>
        </p:txBody>
      </p:sp>
      <p:sp>
        <p:nvSpPr>
          <p:cNvPr id="8" name="Footer Placeholder 7">
            <a:extLst>
              <a:ext uri="{FF2B5EF4-FFF2-40B4-BE49-F238E27FC236}">
                <a16:creationId xmlns:a16="http://schemas.microsoft.com/office/drawing/2014/main" id="{CCB0A2F1-E9B5-4E6F-8464-CAF99FF06B27}"/>
              </a:ext>
            </a:extLst>
          </p:cNvPr>
          <p:cNvSpPr>
            <a:spLocks noGrp="1"/>
          </p:cNvSpPr>
          <p:nvPr>
            <p:ph type="ftr" sz="quarter" idx="11"/>
          </p:nvPr>
        </p:nvSpPr>
        <p:spPr/>
        <p:txBody>
          <a:bodyPr/>
          <a:lstStyle>
            <a:lvl1pPr>
              <a:defRPr/>
            </a:lvl1pPr>
          </a:lstStyle>
          <a:p>
            <a:endParaRPr lang="en-US" altLang="zh-CN"/>
          </a:p>
        </p:txBody>
      </p:sp>
      <p:sp>
        <p:nvSpPr>
          <p:cNvPr id="9" name="Slide Number Placeholder 8">
            <a:extLst>
              <a:ext uri="{FF2B5EF4-FFF2-40B4-BE49-F238E27FC236}">
                <a16:creationId xmlns:a16="http://schemas.microsoft.com/office/drawing/2014/main" id="{D05878CF-911F-4E4E-A84E-87906CC5DE1C}"/>
              </a:ext>
            </a:extLst>
          </p:cNvPr>
          <p:cNvSpPr>
            <a:spLocks noGrp="1"/>
          </p:cNvSpPr>
          <p:nvPr>
            <p:ph type="sldNum" sz="quarter" idx="12"/>
          </p:nvPr>
        </p:nvSpPr>
        <p:spPr/>
        <p:txBody>
          <a:bodyPr/>
          <a:lstStyle>
            <a:lvl1pPr>
              <a:defRPr/>
            </a:lvl1pPr>
          </a:lstStyle>
          <a:p>
            <a:fld id="{11B62007-1DEF-4851-887F-D14105D815F0}" type="slidenum">
              <a:rPr lang="en-US"/>
              <a:pPr/>
              <a:t>‹#›</a:t>
            </a:fld>
            <a:endParaRPr lang="en-US"/>
          </a:p>
        </p:txBody>
      </p:sp>
    </p:spTree>
    <p:extLst>
      <p:ext uri="{BB962C8B-B14F-4D97-AF65-F5344CB8AC3E}">
        <p14:creationId xmlns:p14="http://schemas.microsoft.com/office/powerpoint/2010/main" val="6305997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Isosceles Triangle 2">
            <a:extLst>
              <a:ext uri="{FF2B5EF4-FFF2-40B4-BE49-F238E27FC236}">
                <a16:creationId xmlns:a16="http://schemas.microsoft.com/office/drawing/2014/main" id="{5D4F069E-B1F0-400E-A2FA-5F7CA71CE9F1}"/>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2" name="Title 1"/>
          <p:cNvSpPr>
            <a:spLocks noGrp="1"/>
          </p:cNvSpPr>
          <p:nvPr>
            <p:ph type="title"/>
          </p:nvPr>
        </p:nvSpPr>
        <p:spPr>
          <a:xfrm>
            <a:off x="609600" y="228600"/>
            <a:ext cx="10972800" cy="914400"/>
          </a:xfrm>
        </p:spPr>
        <p:txBody>
          <a:bodyPr/>
          <a:lstStyle/>
          <a:p>
            <a:r>
              <a:rPr lang="en-US" noProof="1"/>
              <a:t>Click to edit Master title style</a:t>
            </a:r>
          </a:p>
        </p:txBody>
      </p:sp>
      <p:sp>
        <p:nvSpPr>
          <p:cNvPr id="4" name="Date Placeholder 2">
            <a:extLst>
              <a:ext uri="{FF2B5EF4-FFF2-40B4-BE49-F238E27FC236}">
                <a16:creationId xmlns:a16="http://schemas.microsoft.com/office/drawing/2014/main" id="{AF36B546-2DA3-47F2-B5D2-0081C8B5924C}"/>
              </a:ext>
            </a:extLst>
          </p:cNvPr>
          <p:cNvSpPr>
            <a:spLocks noGrp="1"/>
          </p:cNvSpPr>
          <p:nvPr>
            <p:ph type="dt" sz="half" idx="10"/>
          </p:nvPr>
        </p:nvSpPr>
        <p:spPr/>
        <p:txBody>
          <a:bodyPr/>
          <a:lstStyle>
            <a:lvl1pPr>
              <a:defRPr/>
            </a:lvl1pPr>
          </a:lstStyle>
          <a:p>
            <a:endParaRPr lang="en-US" altLang="zh-CN"/>
          </a:p>
        </p:txBody>
      </p:sp>
      <p:sp>
        <p:nvSpPr>
          <p:cNvPr id="5" name="Footer Placeholder 3">
            <a:extLst>
              <a:ext uri="{FF2B5EF4-FFF2-40B4-BE49-F238E27FC236}">
                <a16:creationId xmlns:a16="http://schemas.microsoft.com/office/drawing/2014/main" id="{CBFE33C4-7A0B-48C1-B2F8-4901458C3A1F}"/>
              </a:ext>
            </a:extLst>
          </p:cNvPr>
          <p:cNvSpPr>
            <a:spLocks noGrp="1"/>
          </p:cNvSpPr>
          <p:nvPr>
            <p:ph type="ftr" sz="quarter" idx="11"/>
          </p:nvPr>
        </p:nvSpPr>
        <p:spPr/>
        <p:txBody>
          <a:bodyPr/>
          <a:lstStyle>
            <a:lvl1pPr>
              <a:defRPr/>
            </a:lvl1pPr>
          </a:lstStyle>
          <a:p>
            <a:endParaRPr lang="en-US" altLang="zh-CN"/>
          </a:p>
        </p:txBody>
      </p:sp>
      <p:sp>
        <p:nvSpPr>
          <p:cNvPr id="6" name="Slide Number Placeholder 4">
            <a:extLst>
              <a:ext uri="{FF2B5EF4-FFF2-40B4-BE49-F238E27FC236}">
                <a16:creationId xmlns:a16="http://schemas.microsoft.com/office/drawing/2014/main" id="{1CDB6DDE-FAE3-41FA-9FA1-AB6B9127F2CF}"/>
              </a:ext>
            </a:extLst>
          </p:cNvPr>
          <p:cNvSpPr>
            <a:spLocks noGrp="1"/>
          </p:cNvSpPr>
          <p:nvPr>
            <p:ph type="sldNum" sz="quarter" idx="12"/>
          </p:nvPr>
        </p:nvSpPr>
        <p:spPr/>
        <p:txBody>
          <a:bodyPr/>
          <a:lstStyle>
            <a:lvl1pPr>
              <a:defRPr/>
            </a:lvl1pPr>
          </a:lstStyle>
          <a:p>
            <a:fld id="{50A1F2BF-3486-439A-BAAC-7A570DEABF85}" type="slidenum">
              <a:rPr lang="en-US"/>
              <a:pPr/>
              <a:t>‹#›</a:t>
            </a:fld>
            <a:endParaRPr lang="en-US"/>
          </a:p>
        </p:txBody>
      </p:sp>
    </p:spTree>
    <p:extLst>
      <p:ext uri="{BB962C8B-B14F-4D97-AF65-F5344CB8AC3E}">
        <p14:creationId xmlns:p14="http://schemas.microsoft.com/office/powerpoint/2010/main" val="11968568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Straight Connector 4">
            <a:extLst>
              <a:ext uri="{FF2B5EF4-FFF2-40B4-BE49-F238E27FC236}">
                <a16:creationId xmlns:a16="http://schemas.microsoft.com/office/drawing/2014/main" id="{F42F3CD2-FE8B-4141-9F9B-F59D383A2574}"/>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Tree>
    <p:extLst>
      <p:ext uri="{BB962C8B-B14F-4D97-AF65-F5344CB8AC3E}">
        <p14:creationId xmlns:p14="http://schemas.microsoft.com/office/powerpoint/2010/main" val="22359853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Straight Connector 7">
            <a:extLst>
              <a:ext uri="{FF2B5EF4-FFF2-40B4-BE49-F238E27FC236}">
                <a16:creationId xmlns:a16="http://schemas.microsoft.com/office/drawing/2014/main" id="{B70C4CBC-7776-4CA2-8BEE-1E4651DB1191}"/>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6" name="Straight Connector 9">
            <a:extLst>
              <a:ext uri="{FF2B5EF4-FFF2-40B4-BE49-F238E27FC236}">
                <a16:creationId xmlns:a16="http://schemas.microsoft.com/office/drawing/2014/main" id="{77D20D47-C46F-4777-BD70-434AE3AEFB01}"/>
              </a:ext>
            </a:extLst>
          </p:cNvPr>
          <p:cNvSpPr>
            <a:spLocks noChangeShapeType="1"/>
          </p:cNvSpPr>
          <p:nvPr/>
        </p:nvSpPr>
        <p:spPr bwMode="auto">
          <a:xfrm rot="5400000">
            <a:off x="5220229" y="3324226"/>
            <a:ext cx="6035675"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7" name="Isosceles Triangle 6">
            <a:extLst>
              <a:ext uri="{FF2B5EF4-FFF2-40B4-BE49-F238E27FC236}">
                <a16:creationId xmlns:a16="http://schemas.microsoft.com/office/drawing/2014/main" id="{2F6540B7-DA32-4E79-8013-6DBC7E6F1B6E}"/>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2" name="Title 1"/>
          <p:cNvSpPr>
            <a:spLocks noGrp="1"/>
          </p:cNvSpPr>
          <p:nvPr>
            <p:ph type="title"/>
          </p:nvPr>
        </p:nvSpPr>
        <p:spPr>
          <a:xfrm>
            <a:off x="8432800" y="304800"/>
            <a:ext cx="3352800" cy="838200"/>
          </a:xfrm>
        </p:spPr>
        <p:txBody>
          <a:bodyPr>
            <a:noAutofit/>
          </a:bodyPr>
          <a:lstStyle>
            <a:lvl1pPr algn="l">
              <a:buNone/>
              <a:defRPr sz="2000" b="1">
                <a:solidFill>
                  <a:schemeClr val="tx2"/>
                </a:solidFill>
                <a:latin typeface="+mn-lt"/>
                <a:ea typeface="+mn-ea"/>
                <a:cs typeface="+mn-cs"/>
              </a:defRPr>
            </a:lvl1pPr>
          </a:lstStyle>
          <a:p>
            <a:r>
              <a:rPr lang="en-US" noProof="1"/>
              <a:t>Click to edit Master title style</a:t>
            </a:r>
          </a:p>
        </p:txBody>
      </p:sp>
      <p:sp>
        <p:nvSpPr>
          <p:cNvPr id="3" name="Text Placeholder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a:r>
              <a:rPr lang="en-US" noProof="1"/>
              <a:t>Click to edit Master text styles</a:t>
            </a:r>
          </a:p>
        </p:txBody>
      </p:sp>
      <p:sp>
        <p:nvSpPr>
          <p:cNvPr id="12" name="Content Placeholder 11"/>
          <p:cNvSpPr>
            <a:spLocks noGrp="1"/>
          </p:cNvSpPr>
          <p:nvPr>
            <p:ph sz="quarter" idx="1"/>
          </p:nvPr>
        </p:nvSpPr>
        <p:spPr>
          <a:xfrm>
            <a:off x="406400" y="304800"/>
            <a:ext cx="7620000" cy="57150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8" name="Date Placeholder 4">
            <a:extLst>
              <a:ext uri="{FF2B5EF4-FFF2-40B4-BE49-F238E27FC236}">
                <a16:creationId xmlns:a16="http://schemas.microsoft.com/office/drawing/2014/main" id="{71B627BC-DE6F-4894-829D-7CC21BAC2458}"/>
              </a:ext>
            </a:extLst>
          </p:cNvPr>
          <p:cNvSpPr>
            <a:spLocks noGrp="1"/>
          </p:cNvSpPr>
          <p:nvPr>
            <p:ph type="dt" sz="half" idx="10"/>
          </p:nvPr>
        </p:nvSpPr>
        <p:spPr/>
        <p:txBody>
          <a:bodyPr/>
          <a:lstStyle>
            <a:lvl1pPr>
              <a:defRPr/>
            </a:lvl1pPr>
          </a:lstStyle>
          <a:p>
            <a:endParaRPr lang="en-US" altLang="zh-CN"/>
          </a:p>
        </p:txBody>
      </p:sp>
      <p:sp>
        <p:nvSpPr>
          <p:cNvPr id="9" name="Footer Placeholder 5">
            <a:extLst>
              <a:ext uri="{FF2B5EF4-FFF2-40B4-BE49-F238E27FC236}">
                <a16:creationId xmlns:a16="http://schemas.microsoft.com/office/drawing/2014/main" id="{E464C76B-BF07-44B6-8255-3AB432E31052}"/>
              </a:ext>
            </a:extLst>
          </p:cNvPr>
          <p:cNvSpPr>
            <a:spLocks noGrp="1"/>
          </p:cNvSpPr>
          <p:nvPr>
            <p:ph type="ftr" sz="quarter" idx="11"/>
          </p:nvPr>
        </p:nvSpPr>
        <p:spPr/>
        <p:txBody>
          <a:bodyPr/>
          <a:lstStyle>
            <a:lvl1pPr>
              <a:defRPr/>
            </a:lvl1pPr>
          </a:lstStyle>
          <a:p>
            <a:endParaRPr lang="en-US" altLang="zh-CN"/>
          </a:p>
        </p:txBody>
      </p:sp>
      <p:sp>
        <p:nvSpPr>
          <p:cNvPr id="10" name="Slide Number Placeholder 6">
            <a:extLst>
              <a:ext uri="{FF2B5EF4-FFF2-40B4-BE49-F238E27FC236}">
                <a16:creationId xmlns:a16="http://schemas.microsoft.com/office/drawing/2014/main" id="{5A835CF1-6685-4DE5-97C3-1B6E2DF98961}"/>
              </a:ext>
            </a:extLst>
          </p:cNvPr>
          <p:cNvSpPr>
            <a:spLocks noGrp="1"/>
          </p:cNvSpPr>
          <p:nvPr>
            <p:ph type="sldNum" sz="quarter" idx="12"/>
          </p:nvPr>
        </p:nvSpPr>
        <p:spPr/>
        <p:txBody>
          <a:bodyPr/>
          <a:lstStyle>
            <a:lvl1pPr>
              <a:defRPr/>
            </a:lvl1pPr>
          </a:lstStyle>
          <a:p>
            <a:fld id="{2EA8A6EA-D7E2-43BF-A58C-84D57AE47330}" type="slidenum">
              <a:rPr lang="en-US"/>
              <a:pPr/>
              <a:t>‹#›</a:t>
            </a:fld>
            <a:endParaRPr lang="en-US"/>
          </a:p>
        </p:txBody>
      </p:sp>
    </p:spTree>
    <p:extLst>
      <p:ext uri="{BB962C8B-B14F-4D97-AF65-F5344CB8AC3E}">
        <p14:creationId xmlns:p14="http://schemas.microsoft.com/office/powerpoint/2010/main" val="4935754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Straight Connector 7">
            <a:extLst>
              <a:ext uri="{FF2B5EF4-FFF2-40B4-BE49-F238E27FC236}">
                <a16:creationId xmlns:a16="http://schemas.microsoft.com/office/drawing/2014/main" id="{388FADB3-10FF-41C2-88EB-0FFBF62DCD74}"/>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6" name="Isosceles Triangle 5">
            <a:extLst>
              <a:ext uri="{FF2B5EF4-FFF2-40B4-BE49-F238E27FC236}">
                <a16:creationId xmlns:a16="http://schemas.microsoft.com/office/drawing/2014/main" id="{58DBF200-F5E2-4C64-AACF-3ED1C8656F66}"/>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7" name="Rectangle 6">
            <a:extLst>
              <a:ext uri="{FF2B5EF4-FFF2-40B4-BE49-F238E27FC236}">
                <a16:creationId xmlns:a16="http://schemas.microsoft.com/office/drawing/2014/main" id="{F8ADBA1F-216A-4909-BC5E-2B5439E99AD2}"/>
              </a:ext>
            </a:extLst>
          </p:cNvPr>
          <p:cNvSpPr/>
          <p:nvPr/>
        </p:nvSpPr>
        <p:spPr>
          <a:xfrm>
            <a:off x="609601" y="500063"/>
            <a:ext cx="243417"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2" name="Title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lang="en-US" noProof="1"/>
              <a:t>Click to edit Master title style</a:t>
            </a:r>
          </a:p>
        </p:txBody>
      </p:sp>
      <p:sp>
        <p:nvSpPr>
          <p:cNvPr id="3" name="Picture Placeholder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lang="en-US" noProof="1"/>
              <a:t>Click icon to add picture</a:t>
            </a:r>
          </a:p>
        </p:txBody>
      </p:sp>
      <p:sp>
        <p:nvSpPr>
          <p:cNvPr id="4" name="Text Placeholder 3"/>
          <p:cNvSpPr>
            <a:spLocks noGrp="1"/>
          </p:cNvSpPr>
          <p:nvPr>
            <p:ph type="body" sz="half" idx="2"/>
          </p:nvPr>
        </p:nvSpPr>
        <p:spPr>
          <a:xfrm>
            <a:off x="609600" y="1219200"/>
            <a:ext cx="10972800" cy="533400"/>
          </a:xfrm>
        </p:spPr>
        <p:txBody>
          <a:bodyPr anchor="ctr"/>
          <a:lstStyle>
            <a:lvl1pPr marL="0" indent="0" algn="l">
              <a:buFontTx/>
              <a:buNone/>
              <a:defRPr sz="1400"/>
            </a:lvl1pPr>
            <a:lvl2pPr>
              <a:defRPr sz="1200"/>
            </a:lvl2pPr>
            <a:lvl3pPr>
              <a:defRPr sz="1000"/>
            </a:lvl3pPr>
            <a:lvl4pPr>
              <a:defRPr sz="900"/>
            </a:lvl4pPr>
            <a:lvl5pPr>
              <a:defRPr sz="900"/>
            </a:lvl5pPr>
          </a:lstStyle>
          <a:p>
            <a:pPr lvl="0"/>
            <a:r>
              <a:rPr lang="en-US" noProof="1"/>
              <a:t>Click to edit Master text styles</a:t>
            </a:r>
          </a:p>
        </p:txBody>
      </p:sp>
      <p:sp>
        <p:nvSpPr>
          <p:cNvPr id="8" name="Date Placeholder 4">
            <a:extLst>
              <a:ext uri="{FF2B5EF4-FFF2-40B4-BE49-F238E27FC236}">
                <a16:creationId xmlns:a16="http://schemas.microsoft.com/office/drawing/2014/main" id="{6CFE87F5-AA22-420B-B430-F146B718445E}"/>
              </a:ext>
            </a:extLst>
          </p:cNvPr>
          <p:cNvSpPr>
            <a:spLocks noGrp="1"/>
          </p:cNvSpPr>
          <p:nvPr>
            <p:ph type="dt" sz="half" idx="10"/>
          </p:nvPr>
        </p:nvSpPr>
        <p:spPr/>
        <p:txBody>
          <a:bodyPr/>
          <a:lstStyle>
            <a:lvl1pPr>
              <a:defRPr/>
            </a:lvl1pPr>
          </a:lstStyle>
          <a:p>
            <a:endParaRPr lang="en-US" altLang="zh-CN"/>
          </a:p>
        </p:txBody>
      </p:sp>
      <p:sp>
        <p:nvSpPr>
          <p:cNvPr id="9" name="Footer Placeholder 5">
            <a:extLst>
              <a:ext uri="{FF2B5EF4-FFF2-40B4-BE49-F238E27FC236}">
                <a16:creationId xmlns:a16="http://schemas.microsoft.com/office/drawing/2014/main" id="{9A62D90E-700A-460D-895C-9AA90E493C75}"/>
              </a:ext>
            </a:extLst>
          </p:cNvPr>
          <p:cNvSpPr>
            <a:spLocks noGrp="1"/>
          </p:cNvSpPr>
          <p:nvPr>
            <p:ph type="ftr" sz="quarter" idx="11"/>
          </p:nvPr>
        </p:nvSpPr>
        <p:spPr/>
        <p:txBody>
          <a:bodyPr/>
          <a:lstStyle>
            <a:lvl1pPr>
              <a:defRPr/>
            </a:lvl1pPr>
          </a:lstStyle>
          <a:p>
            <a:endParaRPr lang="en-US" altLang="zh-CN"/>
          </a:p>
        </p:txBody>
      </p:sp>
      <p:sp>
        <p:nvSpPr>
          <p:cNvPr id="10" name="Slide Number Placeholder 6">
            <a:extLst>
              <a:ext uri="{FF2B5EF4-FFF2-40B4-BE49-F238E27FC236}">
                <a16:creationId xmlns:a16="http://schemas.microsoft.com/office/drawing/2014/main" id="{E3BFEBE6-0BFD-4FE7-91E4-DBC85F1927E8}"/>
              </a:ext>
            </a:extLst>
          </p:cNvPr>
          <p:cNvSpPr>
            <a:spLocks noGrp="1"/>
          </p:cNvSpPr>
          <p:nvPr>
            <p:ph type="sldNum" sz="quarter" idx="12"/>
          </p:nvPr>
        </p:nvSpPr>
        <p:spPr/>
        <p:txBody>
          <a:bodyPr/>
          <a:lstStyle>
            <a:lvl1pPr>
              <a:defRPr/>
            </a:lvl1pPr>
          </a:lstStyle>
          <a:p>
            <a:fld id="{C1A7C601-13E6-4A50-A6C5-24BFA83E8A21}" type="slidenum">
              <a:rPr lang="en-US"/>
              <a:pPr/>
              <a:t>‹#›</a:t>
            </a:fld>
            <a:endParaRPr lang="en-US"/>
          </a:p>
        </p:txBody>
      </p:sp>
    </p:spTree>
    <p:extLst>
      <p:ext uri="{BB962C8B-B14F-4D97-AF65-F5344CB8AC3E}">
        <p14:creationId xmlns:p14="http://schemas.microsoft.com/office/powerpoint/2010/main" val="1237024010"/>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a:t>Click to edit Master title style</a:t>
            </a:r>
          </a:p>
        </p:txBody>
      </p:sp>
      <p:sp>
        <p:nvSpPr>
          <p:cNvPr id="3" name="Vertical Text Placeholder 2"/>
          <p:cNvSpPr>
            <a:spLocks noGrp="1"/>
          </p:cNvSpPr>
          <p:nvPr>
            <p:ph type="body" orient="vert" idx="1"/>
          </p:nvPr>
        </p:nvSpPr>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a:extLst>
              <a:ext uri="{FF2B5EF4-FFF2-40B4-BE49-F238E27FC236}">
                <a16:creationId xmlns:a16="http://schemas.microsoft.com/office/drawing/2014/main" id="{524C8F79-4B98-4C09-A206-CDB1844E170D}"/>
              </a:ext>
            </a:extLst>
          </p:cNvPr>
          <p:cNvSpPr>
            <a:spLocks noGrp="1"/>
          </p:cNvSpPr>
          <p:nvPr>
            <p:ph type="dt" sz="half" idx="10"/>
          </p:nvPr>
        </p:nvSpPr>
        <p:spPr/>
        <p:txBody>
          <a:bodyPr/>
          <a:lstStyle>
            <a:lvl1pPr>
              <a:defRPr/>
            </a:lvl1pPr>
          </a:lstStyle>
          <a:p>
            <a:endParaRPr lang="en-US" altLang="zh-CN"/>
          </a:p>
        </p:txBody>
      </p:sp>
      <p:sp>
        <p:nvSpPr>
          <p:cNvPr id="5" name="Footer Placeholder 4">
            <a:extLst>
              <a:ext uri="{FF2B5EF4-FFF2-40B4-BE49-F238E27FC236}">
                <a16:creationId xmlns:a16="http://schemas.microsoft.com/office/drawing/2014/main" id="{C1F57F08-1B70-4CE0-99D2-987E423C5594}"/>
              </a:ext>
            </a:extLst>
          </p:cNvPr>
          <p:cNvSpPr>
            <a:spLocks noGrp="1"/>
          </p:cNvSpPr>
          <p:nvPr>
            <p:ph type="ftr" sz="quarter" idx="11"/>
          </p:nvPr>
        </p:nvSpPr>
        <p:spPr/>
        <p:txBody>
          <a:bodyPr/>
          <a:lstStyle>
            <a:lvl1pPr>
              <a:defRPr/>
            </a:lvl1pPr>
          </a:lstStyle>
          <a:p>
            <a:endParaRPr lang="en-US" altLang="zh-CN"/>
          </a:p>
        </p:txBody>
      </p:sp>
      <p:sp>
        <p:nvSpPr>
          <p:cNvPr id="6" name="Slide Number Placeholder 5">
            <a:extLst>
              <a:ext uri="{FF2B5EF4-FFF2-40B4-BE49-F238E27FC236}">
                <a16:creationId xmlns:a16="http://schemas.microsoft.com/office/drawing/2014/main" id="{7C28953E-C4FF-4C9B-B322-1D3369997C72}"/>
              </a:ext>
            </a:extLst>
          </p:cNvPr>
          <p:cNvSpPr>
            <a:spLocks noGrp="1"/>
          </p:cNvSpPr>
          <p:nvPr>
            <p:ph type="sldNum" sz="quarter" idx="12"/>
          </p:nvPr>
        </p:nvSpPr>
        <p:spPr/>
        <p:txBody>
          <a:bodyPr/>
          <a:lstStyle>
            <a:lvl1pPr>
              <a:defRPr/>
            </a:lvl1pPr>
          </a:lstStyle>
          <a:p>
            <a:fld id="{4C60C87B-BCDF-4FA5-B85C-C0E4F4812820}" type="slidenum">
              <a:rPr lang="en-US"/>
              <a:pPr/>
              <a:t>‹#›</a:t>
            </a:fld>
            <a:endParaRPr lang="en-US"/>
          </a:p>
        </p:txBody>
      </p:sp>
    </p:spTree>
    <p:extLst>
      <p:ext uri="{BB962C8B-B14F-4D97-AF65-F5344CB8AC3E}">
        <p14:creationId xmlns:p14="http://schemas.microsoft.com/office/powerpoint/2010/main" val="21424197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Straight Connector 6">
            <a:extLst>
              <a:ext uri="{FF2B5EF4-FFF2-40B4-BE49-F238E27FC236}">
                <a16:creationId xmlns:a16="http://schemas.microsoft.com/office/drawing/2014/main" id="{3CED7F73-4F16-4743-86A5-B1B4B04862C0}"/>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5" name="Isosceles Triangle 4">
            <a:extLst>
              <a:ext uri="{FF2B5EF4-FFF2-40B4-BE49-F238E27FC236}">
                <a16:creationId xmlns:a16="http://schemas.microsoft.com/office/drawing/2014/main" id="{E2F3DD7A-A47B-4C7B-B138-CC7982051F26}"/>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
        <p:nvSpPr>
          <p:cNvPr id="6" name="Straight Connector 8">
            <a:extLst>
              <a:ext uri="{FF2B5EF4-FFF2-40B4-BE49-F238E27FC236}">
                <a16:creationId xmlns:a16="http://schemas.microsoft.com/office/drawing/2014/main" id="{CEDFEE6E-54AB-450B-BCCC-262B43185951}"/>
              </a:ext>
            </a:extLst>
          </p:cNvPr>
          <p:cNvSpPr>
            <a:spLocks noChangeShapeType="1"/>
          </p:cNvSpPr>
          <p:nvPr/>
        </p:nvSpPr>
        <p:spPr bwMode="auto">
          <a:xfrm rot="5400000">
            <a:off x="5816071" y="3201988"/>
            <a:ext cx="5851525"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2" name="Vertical Title 1"/>
          <p:cNvSpPr>
            <a:spLocks noGrp="1"/>
          </p:cNvSpPr>
          <p:nvPr>
            <p:ph type="title" orient="vert"/>
          </p:nvPr>
        </p:nvSpPr>
        <p:spPr>
          <a:xfrm>
            <a:off x="8839200" y="274639"/>
            <a:ext cx="2743200" cy="5851525"/>
          </a:xfr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3">
            <a:extLst>
              <a:ext uri="{FF2B5EF4-FFF2-40B4-BE49-F238E27FC236}">
                <a16:creationId xmlns:a16="http://schemas.microsoft.com/office/drawing/2014/main" id="{5BF048D9-24A2-4970-BAC5-30F113BA8A40}"/>
              </a:ext>
            </a:extLst>
          </p:cNvPr>
          <p:cNvSpPr>
            <a:spLocks noGrp="1"/>
          </p:cNvSpPr>
          <p:nvPr>
            <p:ph type="dt" sz="half" idx="10"/>
          </p:nvPr>
        </p:nvSpPr>
        <p:spPr/>
        <p:txBody>
          <a:bodyPr/>
          <a:lstStyle>
            <a:lvl1pPr>
              <a:defRPr/>
            </a:lvl1pPr>
          </a:lstStyle>
          <a:p>
            <a:endParaRPr lang="en-US" altLang="zh-CN"/>
          </a:p>
        </p:txBody>
      </p:sp>
      <p:sp>
        <p:nvSpPr>
          <p:cNvPr id="8" name="Footer Placeholder 4">
            <a:extLst>
              <a:ext uri="{FF2B5EF4-FFF2-40B4-BE49-F238E27FC236}">
                <a16:creationId xmlns:a16="http://schemas.microsoft.com/office/drawing/2014/main" id="{4F6AF7D1-DB13-470B-9E0F-8E80F00B1D97}"/>
              </a:ext>
            </a:extLst>
          </p:cNvPr>
          <p:cNvSpPr>
            <a:spLocks noGrp="1"/>
          </p:cNvSpPr>
          <p:nvPr>
            <p:ph type="ftr" sz="quarter" idx="11"/>
          </p:nvPr>
        </p:nvSpPr>
        <p:spPr/>
        <p:txBody>
          <a:bodyPr/>
          <a:lstStyle>
            <a:lvl1pPr>
              <a:defRPr/>
            </a:lvl1pPr>
          </a:lstStyle>
          <a:p>
            <a:endParaRPr lang="en-US" altLang="zh-CN"/>
          </a:p>
        </p:txBody>
      </p:sp>
      <p:sp>
        <p:nvSpPr>
          <p:cNvPr id="9" name="Slide Number Placeholder 5">
            <a:extLst>
              <a:ext uri="{FF2B5EF4-FFF2-40B4-BE49-F238E27FC236}">
                <a16:creationId xmlns:a16="http://schemas.microsoft.com/office/drawing/2014/main" id="{93C30884-A10A-4A25-AE2B-984213CE383D}"/>
              </a:ext>
            </a:extLst>
          </p:cNvPr>
          <p:cNvSpPr>
            <a:spLocks noGrp="1"/>
          </p:cNvSpPr>
          <p:nvPr>
            <p:ph type="sldNum" sz="quarter" idx="12"/>
          </p:nvPr>
        </p:nvSpPr>
        <p:spPr/>
        <p:txBody>
          <a:bodyPr/>
          <a:lstStyle>
            <a:lvl1pPr>
              <a:defRPr/>
            </a:lvl1pPr>
          </a:lstStyle>
          <a:p>
            <a:fld id="{BD014F52-AF90-4589-9872-9131A72BB47B}" type="slidenum">
              <a:rPr lang="en-US"/>
              <a:pPr/>
              <a:t>‹#›</a:t>
            </a:fld>
            <a:endParaRPr lang="en-US"/>
          </a:p>
        </p:txBody>
      </p:sp>
    </p:spTree>
    <p:extLst>
      <p:ext uri="{BB962C8B-B14F-4D97-AF65-F5344CB8AC3E}">
        <p14:creationId xmlns:p14="http://schemas.microsoft.com/office/powerpoint/2010/main" val="33949970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5600" y="2971800"/>
            <a:ext cx="9144000" cy="1066800"/>
          </a:xfrm>
        </p:spPr>
        <p:txBody>
          <a:bodyPr anchor="ctr" anchorCtr="0"/>
          <a:lstStyle>
            <a:lvl1pPr algn="r">
              <a:buNone/>
              <a:defRPr sz="3200" b="1" cap="none" spc="0" baseline="0">
                <a:ln w="9000" cmpd="sng">
                  <a:solidFill>
                    <a:schemeClr val="bg2">
                      <a:lumMod val="25000"/>
                    </a:schemeClr>
                  </a:solidFill>
                  <a:prstDash val="solid"/>
                </a:ln>
                <a:solidFill>
                  <a:schemeClr val="bg2">
                    <a:lumMod val="25000"/>
                  </a:schemeClr>
                </a:solidFill>
                <a:effectLst>
                  <a:reflection blurRad="12700" stA="28000" endPos="45000" dist="1000" dir="5400000" sy="-100000" algn="bl" rotWithShape="0"/>
                </a:effectLst>
              </a:defRPr>
            </a:lvl1pPr>
          </a:lstStyle>
          <a:p>
            <a:r>
              <a:rPr kumimoji="0" lang="en-US"/>
              <a:t>Click to edit master title style</a:t>
            </a:r>
          </a:p>
        </p:txBody>
      </p:sp>
      <p:sp>
        <p:nvSpPr>
          <p:cNvPr id="3" name="Text Placeholder 2"/>
          <p:cNvSpPr>
            <a:spLocks noGrp="1"/>
          </p:cNvSpPr>
          <p:nvPr>
            <p:ph type="body" idx="1"/>
          </p:nvPr>
        </p:nvSpPr>
        <p:spPr>
          <a:xfrm>
            <a:off x="1727200" y="4267200"/>
            <a:ext cx="9042400" cy="1143000"/>
          </a:xfrm>
        </p:spPr>
        <p:txBody>
          <a:bodyPr anchor="t" anchorCtr="0"/>
          <a:lstStyle>
            <a:lvl1pPr marL="0" indent="0" algn="r">
              <a:buNone/>
              <a:defRPr sz="2000">
                <a:solidFill>
                  <a:schemeClr val="bg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a:xfrm>
            <a:off x="8534400" y="6355080"/>
            <a:ext cx="3048000" cy="365760"/>
          </a:xfrm>
        </p:spPr>
        <p:txBody>
          <a:bodyPr/>
          <a:lstStyle/>
          <a:p>
            <a:endParaRPr lang="en-US">
              <a:solidFill>
                <a:srgbClr val="CCDDEA"/>
              </a:solidFill>
            </a:endParaRPr>
          </a:p>
        </p:txBody>
      </p:sp>
      <p:sp>
        <p:nvSpPr>
          <p:cNvPr id="5" name="Footer Placeholder 4"/>
          <p:cNvSpPr>
            <a:spLocks noGrp="1"/>
          </p:cNvSpPr>
          <p:nvPr>
            <p:ph type="ftr" sz="quarter" idx="11"/>
          </p:nvPr>
        </p:nvSpPr>
        <p:spPr>
          <a:xfrm>
            <a:off x="3864864" y="6355080"/>
            <a:ext cx="4632960" cy="365760"/>
          </a:xfrm>
        </p:spPr>
        <p:txBody>
          <a:bodyPr/>
          <a:lstStyle/>
          <a:p>
            <a:r>
              <a:rPr lang="en-US">
                <a:solidFill>
                  <a:srgbClr val="CCDDEA"/>
                </a:solidFill>
              </a:rPr>
              <a:t>Nagesh B Lakshminarayana</a:t>
            </a:r>
          </a:p>
        </p:txBody>
      </p:sp>
      <p:sp>
        <p:nvSpPr>
          <p:cNvPr id="6" name="Slide Number Placeholder 5"/>
          <p:cNvSpPr>
            <a:spLocks noGrp="1"/>
          </p:cNvSpPr>
          <p:nvPr>
            <p:ph type="sldNum" sz="quarter" idx="12"/>
          </p:nvPr>
        </p:nvSpPr>
        <p:spPr>
          <a:xfrm>
            <a:off x="1426464" y="6355080"/>
            <a:ext cx="2027936" cy="365760"/>
          </a:xfrm>
        </p:spPr>
        <p:txBody>
          <a:bodyPr/>
          <a:lstStyle/>
          <a:p>
            <a:fld id="{36F63085-4905-477F-9B03-95852450F900}" type="slidenum">
              <a:rPr lang="en-US" smtClean="0">
                <a:solidFill>
                  <a:prstClr val="white"/>
                </a:solidFill>
              </a:rPr>
              <a:pPr/>
              <a:t>‹#›</a:t>
            </a:fld>
            <a:endParaRPr lang="en-US">
              <a:solidFill>
                <a:prstClr val="white"/>
              </a:solidFill>
            </a:endParaRPr>
          </a:p>
        </p:txBody>
      </p:sp>
      <p:sp>
        <p:nvSpPr>
          <p:cNvPr id="7" name="Rectangle 6"/>
          <p:cNvSpPr/>
          <p:nvPr/>
        </p:nvSpPr>
        <p:spPr>
          <a:xfrm>
            <a:off x="1219200" y="2819400"/>
            <a:ext cx="9753600" cy="1280160"/>
          </a:xfrm>
          <a:prstGeom prst="rect">
            <a:avLst/>
          </a:prstGeom>
          <a:noFill/>
          <a:ln w="6350" cap="rnd" cmpd="sng" algn="ctr">
            <a:solidFill>
              <a:schemeClr val="bg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8" name="Rectangle 7"/>
          <p:cNvSpPr/>
          <p:nvPr/>
        </p:nvSpPr>
        <p:spPr>
          <a:xfrm>
            <a:off x="1219200" y="2819400"/>
            <a:ext cx="304800" cy="1280160"/>
          </a:xfrm>
          <a:prstGeom prst="rect">
            <a:avLst/>
          </a:prstGeom>
          <a:solidFill>
            <a:schemeClr val="bg2">
              <a:lumMod val="50000"/>
            </a:schemeClr>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endParaRPr lang="en-US">
              <a:solidFill>
                <a:srgbClr val="465E9C"/>
              </a:solidFill>
            </a:endParaRPr>
          </a:p>
        </p:txBody>
      </p:sp>
      <p:sp>
        <p:nvSpPr>
          <p:cNvPr id="9" name="Content Placeholder 8"/>
          <p:cNvSpPr>
            <a:spLocks noGrp="1"/>
          </p:cNvSpPr>
          <p:nvPr>
            <p:ph sz="quarter" idx="1"/>
          </p:nvPr>
        </p:nvSpPr>
        <p:spPr>
          <a:xfrm>
            <a:off x="304800" y="1143000"/>
            <a:ext cx="5693664" cy="5013960"/>
          </a:xfrm>
        </p:spPr>
        <p:txBody>
          <a:bodyPr>
            <a:normAutofit/>
          </a:bodyPr>
          <a:lstStyle>
            <a:lvl1pPr>
              <a:defRPr sz="2400"/>
            </a:lvl1pPr>
            <a:lvl2pPr>
              <a:defRPr sz="2000">
                <a:solidFill>
                  <a:schemeClr val="tx2">
                    <a:lumMod val="50000"/>
                  </a:schemeClr>
                </a:solidFill>
              </a:defRPr>
            </a:lvl2pPr>
            <a:lvl3pPr>
              <a:defRPr sz="1800"/>
            </a:lvl3pPr>
            <a:lvl4pPr>
              <a:defRPr sz="1600"/>
            </a:lvl4pPr>
            <a:lvl5pPr>
              <a:defRPr sz="14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6176264" y="1143000"/>
            <a:ext cx="5710936" cy="5010912"/>
          </a:xfrm>
        </p:spPr>
        <p:txBody>
          <a:bodyPr>
            <a:normAutofit/>
          </a:bodyPr>
          <a:lstStyle>
            <a:lvl1pPr>
              <a:defRPr sz="2400"/>
            </a:lvl1pPr>
            <a:lvl2pPr>
              <a:defRPr sz="2000">
                <a:solidFill>
                  <a:schemeClr val="tx2">
                    <a:lumMod val="50000"/>
                  </a:schemeClr>
                </a:solidFill>
              </a:defRPr>
            </a:lvl2pPr>
            <a:lvl3pPr>
              <a:defRPr sz="1800"/>
            </a:lvl3pPr>
            <a:lvl4pPr>
              <a:defRPr sz="1600"/>
            </a:lvl4pPr>
            <a:lvl5pPr>
              <a:defRPr sz="14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Title 1"/>
          <p:cNvSpPr>
            <a:spLocks noGrp="1"/>
          </p:cNvSpPr>
          <p:nvPr>
            <p:ph type="title"/>
          </p:nvPr>
        </p:nvSpPr>
        <p:spPr>
          <a:xfrm>
            <a:off x="304800" y="152400"/>
            <a:ext cx="11277600" cy="838200"/>
          </a:xfrm>
        </p:spPr>
        <p:txBody>
          <a:bodyPr/>
          <a:lstStyle>
            <a:lvl1pPr>
              <a:defRPr>
                <a:ln w="9000" cmpd="sng">
                  <a:solidFill>
                    <a:schemeClr val="bg2">
                      <a:lumMod val="25000"/>
                    </a:schemeClr>
                  </a:solidFill>
                  <a:prstDash val="solid"/>
                </a:ln>
                <a:solidFill>
                  <a:schemeClr val="bg2">
                    <a:lumMod val="25000"/>
                  </a:schemeClr>
                </a:solidFill>
              </a:defRPr>
            </a:lvl1pPr>
          </a:lstStyle>
          <a:p>
            <a:r>
              <a:rPr kumimoji="0" lang="en-US"/>
              <a:t>Click to edit Master title style</a:t>
            </a:r>
          </a:p>
        </p:txBody>
      </p:sp>
      <p:sp>
        <p:nvSpPr>
          <p:cNvPr id="8" name="Slide Number Placeholder 5"/>
          <p:cNvSpPr>
            <a:spLocks noGrp="1"/>
          </p:cNvSpPr>
          <p:nvPr>
            <p:ph type="sldNum" sz="quarter" idx="12"/>
          </p:nvPr>
        </p:nvSpPr>
        <p:spPr>
          <a:xfrm>
            <a:off x="11176000" y="767567"/>
            <a:ext cx="1016000" cy="228600"/>
          </a:xfrm>
        </p:spPr>
        <p:txBody>
          <a:bodyPr/>
          <a:lstStyle>
            <a:lvl1pPr algn="ctr">
              <a:defRPr sz="1050" b="1" cap="none" spc="0">
                <a:ln>
                  <a:noFill/>
                </a:ln>
                <a:solidFill>
                  <a:schemeClr val="tx1"/>
                </a:solidFill>
                <a:effectLst/>
                <a:latin typeface="Tahoma" pitchFamily="34" charset="0"/>
                <a:ea typeface="Tahoma" pitchFamily="34" charset="0"/>
                <a:cs typeface="Tahoma" pitchFamily="34" charset="0"/>
              </a:defRPr>
            </a:lvl1pPr>
          </a:lstStyle>
          <a:p>
            <a:fld id="{36F63085-4905-477F-9B03-95852450F900}" type="slidenum">
              <a:rPr lang="en-US" smtClean="0">
                <a:solidFill>
                  <a:prstClr val="black"/>
                </a:solidFill>
              </a:rPr>
              <a:pPr/>
              <a:t>‹#›</a:t>
            </a:fld>
            <a:endParaRPr lang="en-US">
              <a:solidFill>
                <a:prstClr val="black"/>
              </a:solidFill>
            </a:endParaRPr>
          </a:p>
        </p:txBody>
      </p:sp>
      <p:sp>
        <p:nvSpPr>
          <p:cNvPr id="12" name="Footer Placeholder 4"/>
          <p:cNvSpPr>
            <a:spLocks noGrp="1"/>
          </p:cNvSpPr>
          <p:nvPr>
            <p:ph type="ftr" sz="quarter" idx="11"/>
          </p:nvPr>
        </p:nvSpPr>
        <p:spPr>
          <a:xfrm>
            <a:off x="304800" y="6596148"/>
            <a:ext cx="7823200" cy="228600"/>
          </a:xfrm>
        </p:spPr>
        <p:txBody>
          <a:bodyPr/>
          <a:lstStyle>
            <a:lvl1pPr algn="l">
              <a:defRPr sz="1200" b="0" i="1">
                <a:solidFill>
                  <a:schemeClr val="tx1"/>
                </a:solidFill>
                <a:latin typeface="Tahoma" pitchFamily="34" charset="0"/>
                <a:ea typeface="Tahoma" pitchFamily="34" charset="0"/>
                <a:cs typeface="Tahoma" pitchFamily="34" charset="0"/>
              </a:defRPr>
            </a:lvl1pPr>
          </a:lstStyle>
          <a:p>
            <a:r>
              <a:rPr lang="en-US">
                <a:solidFill>
                  <a:prstClr val="black"/>
                </a:solidFill>
              </a:rPr>
              <a:t> </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609600" y="1285875"/>
            <a:ext cx="5386917"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7601" y="1295400"/>
            <a:ext cx="5389033"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endParaRPr lang="en-US">
              <a:solidFill>
                <a:srgbClr val="465E9C"/>
              </a:solidFill>
            </a:endParaRPr>
          </a:p>
        </p:txBody>
      </p:sp>
      <p:sp>
        <p:nvSpPr>
          <p:cNvPr id="8" name="Footer Placeholder 7"/>
          <p:cNvSpPr>
            <a:spLocks noGrp="1"/>
          </p:cNvSpPr>
          <p:nvPr>
            <p:ph type="ftr" sz="quarter" idx="11"/>
          </p:nvPr>
        </p:nvSpPr>
        <p:spPr/>
        <p:txBody>
          <a:bodyPr/>
          <a:lstStyle/>
          <a:p>
            <a:r>
              <a:rPr lang="en-US">
                <a:solidFill>
                  <a:srgbClr val="465E9C"/>
                </a:solidFill>
              </a:rPr>
              <a:t>Nagesh B Lakshminarayana</a:t>
            </a:r>
          </a:p>
        </p:txBody>
      </p:sp>
      <p:sp>
        <p:nvSpPr>
          <p:cNvPr id="9" name="Slide Number Placeholder 8"/>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11" name="Content Placeholder 10"/>
          <p:cNvSpPr>
            <a:spLocks noGrp="1"/>
          </p:cNvSpPr>
          <p:nvPr>
            <p:ph sz="quarter" idx="2"/>
          </p:nvPr>
        </p:nvSpPr>
        <p:spPr>
          <a:xfrm>
            <a:off x="609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6197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lstStyle/>
          <a:p>
            <a:r>
              <a:rPr kumimoji="0" lang="en-US"/>
              <a:t>Click to edit Master title style</a:t>
            </a:r>
          </a:p>
        </p:txBody>
      </p:sp>
      <p:sp>
        <p:nvSpPr>
          <p:cNvPr id="5" name="Slide Number Placeholder 4"/>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pic>
        <p:nvPicPr>
          <p:cNvPr id="3" name="Picture 2">
            <a:extLst>
              <a:ext uri="{FF2B5EF4-FFF2-40B4-BE49-F238E27FC236}">
                <a16:creationId xmlns:a16="http://schemas.microsoft.com/office/drawing/2014/main" id="{E91E6D3C-B0C1-188A-854B-699380095E3C}"/>
              </a:ext>
            </a:extLst>
          </p:cNvPr>
          <p:cNvPicPr>
            <a:picLocks noChangeAspect="1"/>
          </p:cNvPicPr>
          <p:nvPr userDrawn="1"/>
        </p:nvPicPr>
        <p:blipFill>
          <a:blip r:embed="rId2"/>
          <a:stretch>
            <a:fillRect/>
          </a:stretch>
        </p:blipFill>
        <p:spPr>
          <a:xfrm>
            <a:off x="536914" y="6324633"/>
            <a:ext cx="2210868" cy="4162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srgbClr val="465E9C"/>
              </a:solidFill>
            </a:endParaRPr>
          </a:p>
        </p:txBody>
      </p:sp>
      <p:sp>
        <p:nvSpPr>
          <p:cNvPr id="3" name="Footer Placeholder 2"/>
          <p:cNvSpPr>
            <a:spLocks noGrp="1"/>
          </p:cNvSpPr>
          <p:nvPr>
            <p:ph type="ftr" sz="quarter" idx="11"/>
          </p:nvPr>
        </p:nvSpPr>
        <p:spPr/>
        <p:txBody>
          <a:bodyPr/>
          <a:lstStyle/>
          <a:p>
            <a:r>
              <a:rPr lang="en-US">
                <a:solidFill>
                  <a:srgbClr val="465E9C"/>
                </a:solidFill>
              </a:rPr>
              <a:t>Nagesh B Lakshminarayana</a:t>
            </a:r>
          </a:p>
        </p:txBody>
      </p:sp>
      <p:sp>
        <p:nvSpPr>
          <p:cNvPr id="4" name="Slide Number Placeholder 3"/>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5" name="Straight Connector 4"/>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6" name="Isosceles Triangle 5"/>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pic>
        <p:nvPicPr>
          <p:cNvPr id="7" name="Picture 6">
            <a:extLst>
              <a:ext uri="{FF2B5EF4-FFF2-40B4-BE49-F238E27FC236}">
                <a16:creationId xmlns:a16="http://schemas.microsoft.com/office/drawing/2014/main" id="{38E678C1-BDE9-5901-6123-938493B9A15E}"/>
              </a:ext>
            </a:extLst>
          </p:cNvPr>
          <p:cNvPicPr>
            <a:picLocks noChangeAspect="1"/>
          </p:cNvPicPr>
          <p:nvPr userDrawn="1"/>
        </p:nvPicPr>
        <p:blipFill>
          <a:blip r:embed="rId2"/>
          <a:stretch>
            <a:fillRect/>
          </a:stretch>
        </p:blipFill>
        <p:spPr>
          <a:xfrm>
            <a:off x="536914" y="6324633"/>
            <a:ext cx="2210868" cy="4162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32800" y="304800"/>
            <a:ext cx="33528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endParaRPr lang="en-US">
              <a:solidFill>
                <a:srgbClr val="465E9C"/>
              </a:solidFill>
            </a:endParaRPr>
          </a:p>
        </p:txBody>
      </p:sp>
      <p:sp>
        <p:nvSpPr>
          <p:cNvPr id="6" name="Footer Placeholder 5"/>
          <p:cNvSpPr>
            <a:spLocks noGrp="1"/>
          </p:cNvSpPr>
          <p:nvPr>
            <p:ph type="ftr" sz="quarter" idx="11"/>
          </p:nvPr>
        </p:nvSpPr>
        <p:spPr/>
        <p:txBody>
          <a:bodyPr/>
          <a:lstStyle/>
          <a:p>
            <a:r>
              <a:rPr lang="en-US">
                <a:solidFill>
                  <a:srgbClr val="465E9C"/>
                </a:solidFill>
              </a:rPr>
              <a:t>Nagesh B Lakshminarayana</a:t>
            </a:r>
          </a:p>
        </p:txBody>
      </p:sp>
      <p:sp>
        <p:nvSpPr>
          <p:cNvPr id="7" name="Slide Number Placeholder 6"/>
          <p:cNvSpPr>
            <a:spLocks noGrp="1"/>
          </p:cNvSpPr>
          <p:nvPr>
            <p:ph type="sldNum" sz="quarter" idx="12"/>
          </p:nvPr>
        </p:nvSpPr>
        <p:spPr/>
        <p:txBody>
          <a:bodyPr/>
          <a:lstStyle/>
          <a:p>
            <a:fld id="{36F63085-4905-477F-9B03-95852450F900}" type="slidenum">
              <a:rPr lang="en-US" smtClean="0">
                <a:solidFill>
                  <a:prstClr val="black"/>
                </a:solidFill>
              </a:rPr>
              <a:pPr/>
              <a:t>‹#›</a:t>
            </a:fld>
            <a:endParaRPr lang="en-US">
              <a:solidFill>
                <a:prstClr val="black"/>
              </a:solidFill>
            </a:endParaRPr>
          </a:p>
        </p:txBody>
      </p:sp>
      <p:sp>
        <p:nvSpPr>
          <p:cNvPr id="8" name="Straight Connector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10" name="Straight Connector 9"/>
          <p:cNvSpPr>
            <a:spLocks noChangeShapeType="1"/>
          </p:cNvSpPr>
          <p:nvPr/>
        </p:nvSpPr>
        <p:spPr bwMode="auto">
          <a:xfrm rot="5400000">
            <a:off x="5220033"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black"/>
              </a:solidFill>
            </a:endParaRPr>
          </a:p>
        </p:txBody>
      </p:sp>
      <p:sp>
        <p:nvSpPr>
          <p:cNvPr id="9" name="Isosceles Triangle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12" name="Content Placeholder 11"/>
          <p:cNvSpPr>
            <a:spLocks noGrp="1"/>
          </p:cNvSpPr>
          <p:nvPr>
            <p:ph sz="quarter" idx="1"/>
          </p:nvPr>
        </p:nvSpPr>
        <p:spPr>
          <a:xfrm>
            <a:off x="406400" y="304800"/>
            <a:ext cx="7620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p>
        </p:txBody>
      </p:sp>
      <p:sp>
        <p:nvSpPr>
          <p:cNvPr id="4" name="Text Placeholder 3"/>
          <p:cNvSpPr>
            <a:spLocks noGrp="1"/>
          </p:cNvSpPr>
          <p:nvPr>
            <p:ph type="body" sz="half" idx="2"/>
          </p:nvPr>
        </p:nvSpPr>
        <p:spPr>
          <a:xfrm>
            <a:off x="609600" y="1219200"/>
            <a:ext cx="109728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endParaRPr lang="en-US">
              <a:solidFill>
                <a:srgbClr val="CCDDEA"/>
              </a:solidFill>
            </a:endParaRPr>
          </a:p>
        </p:txBody>
      </p:sp>
      <p:sp>
        <p:nvSpPr>
          <p:cNvPr id="6" name="Footer Placeholder 5"/>
          <p:cNvSpPr>
            <a:spLocks noGrp="1"/>
          </p:cNvSpPr>
          <p:nvPr>
            <p:ph type="ftr" sz="quarter" idx="11"/>
          </p:nvPr>
        </p:nvSpPr>
        <p:spPr/>
        <p:txBody>
          <a:bodyPr/>
          <a:lstStyle/>
          <a:p>
            <a:r>
              <a:rPr lang="en-US">
                <a:solidFill>
                  <a:srgbClr val="CCDDEA"/>
                </a:solidFill>
              </a:rPr>
              <a:t>Nagesh B Lakshminarayana</a:t>
            </a:r>
          </a:p>
        </p:txBody>
      </p:sp>
      <p:sp>
        <p:nvSpPr>
          <p:cNvPr id="7" name="Slide Number Placeholder 6"/>
          <p:cNvSpPr>
            <a:spLocks noGrp="1"/>
          </p:cNvSpPr>
          <p:nvPr>
            <p:ph type="sldNum" sz="quarter" idx="12"/>
          </p:nvPr>
        </p:nvSpPr>
        <p:spPr/>
        <p:txBody>
          <a:bodyPr/>
          <a:lstStyle/>
          <a:p>
            <a:fld id="{36F63085-4905-477F-9B03-95852450F900}" type="slidenum">
              <a:rPr lang="en-US" smtClean="0">
                <a:solidFill>
                  <a:prstClr val="white"/>
                </a:solidFill>
              </a:rPr>
              <a:pPr/>
              <a:t>‹#›</a:t>
            </a:fld>
            <a:endParaRPr lang="en-US">
              <a:solidFill>
                <a:prstClr val="white"/>
              </a:solidFill>
            </a:endParaRPr>
          </a:p>
        </p:txBody>
      </p:sp>
      <p:sp>
        <p:nvSpPr>
          <p:cNvPr id="8" name="Straight Connector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lang="en-US" sz="1800">
              <a:solidFill>
                <a:prstClr val="white"/>
              </a:solidFill>
            </a:endParaRPr>
          </a:p>
        </p:txBody>
      </p:sp>
      <p:sp>
        <p:nvSpPr>
          <p:cNvPr id="9" name="Isosceles Triangle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
        <p:nvSpPr>
          <p:cNvPr id="10" name="Rectangle 9"/>
          <p:cNvSpPr/>
          <p:nvPr/>
        </p:nvSpPr>
        <p:spPr>
          <a:xfrm>
            <a:off x="609600" y="500856"/>
            <a:ext cx="24384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a:solidFill>
                <a:prstClr val="white"/>
              </a:solidFill>
            </a:endParaRPr>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cstate="print">
            <a:lum/>
          </a:blip>
          <a:srcRect/>
          <a:stretch>
            <a:fillRect/>
          </a:stretch>
        </a:blipFill>
        <a:effectLst/>
      </p:bgPr>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304800" y="152400"/>
            <a:ext cx="11277600" cy="838200"/>
          </a:xfrm>
          <a:prstGeom prst="rect">
            <a:avLst/>
          </a:prstGeom>
        </p:spPr>
        <p:txBody>
          <a:bodyPr vert="horz" anchor="b" anchorCtr="0">
            <a:normAutofit/>
          </a:bodyPr>
          <a:lstStyle/>
          <a:p>
            <a:r>
              <a:rPr kumimoji="0" lang="en-US"/>
              <a:t>Click to edit Master title style</a:t>
            </a:r>
          </a:p>
        </p:txBody>
      </p:sp>
      <p:sp>
        <p:nvSpPr>
          <p:cNvPr id="13" name="Text Placeholder 12"/>
          <p:cNvSpPr>
            <a:spLocks noGrp="1"/>
          </p:cNvSpPr>
          <p:nvPr>
            <p:ph type="body" idx="1"/>
          </p:nvPr>
        </p:nvSpPr>
        <p:spPr>
          <a:xfrm>
            <a:off x="304800" y="1143000"/>
            <a:ext cx="11582400" cy="518160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8534400" y="6356350"/>
            <a:ext cx="3052064" cy="365760"/>
          </a:xfrm>
          <a:prstGeom prst="rect">
            <a:avLst/>
          </a:prstGeom>
        </p:spPr>
        <p:txBody>
          <a:bodyPr vert="horz"/>
          <a:lstStyle>
            <a:lvl1pPr algn="l" eaLnBrk="1" latinLnBrk="0" hangingPunct="1">
              <a:defRPr kumimoji="0" sz="1400">
                <a:solidFill>
                  <a:schemeClr val="tx2"/>
                </a:solidFill>
              </a:defRPr>
            </a:lvl1pPr>
          </a:lstStyle>
          <a:p>
            <a:endParaRPr lang="en-US">
              <a:solidFill>
                <a:srgbClr val="465E9C"/>
              </a:solidFill>
            </a:endParaRPr>
          </a:p>
        </p:txBody>
      </p:sp>
      <p:sp>
        <p:nvSpPr>
          <p:cNvPr id="3" name="Footer Placeholder 2"/>
          <p:cNvSpPr>
            <a:spLocks noGrp="1"/>
          </p:cNvSpPr>
          <p:nvPr>
            <p:ph type="ftr" sz="quarter" idx="3"/>
          </p:nvPr>
        </p:nvSpPr>
        <p:spPr>
          <a:xfrm>
            <a:off x="2133600" y="6356350"/>
            <a:ext cx="4673600" cy="365760"/>
          </a:xfrm>
          <a:prstGeom prst="rect">
            <a:avLst/>
          </a:prstGeom>
        </p:spPr>
        <p:txBody>
          <a:bodyPr vert="horz"/>
          <a:lstStyle>
            <a:lvl1pPr algn="r" eaLnBrk="1" latinLnBrk="0" hangingPunct="1">
              <a:defRPr kumimoji="0" sz="1400">
                <a:solidFill>
                  <a:schemeClr val="tx2"/>
                </a:solidFill>
              </a:defRPr>
            </a:lvl1pPr>
          </a:lstStyle>
          <a:p>
            <a:r>
              <a:rPr lang="en-US">
                <a:solidFill>
                  <a:srgbClr val="465E9C"/>
                </a:solidFill>
              </a:rPr>
              <a:t>Nagesh B Lakshminarayana</a:t>
            </a:r>
          </a:p>
        </p:txBody>
      </p:sp>
      <p:sp>
        <p:nvSpPr>
          <p:cNvPr id="23" name="Slide Number Placeholder 22"/>
          <p:cNvSpPr>
            <a:spLocks noGrp="1"/>
          </p:cNvSpPr>
          <p:nvPr>
            <p:ph type="sldNum" sz="quarter" idx="4"/>
          </p:nvPr>
        </p:nvSpPr>
        <p:spPr>
          <a:xfrm>
            <a:off x="10972800" y="685800"/>
            <a:ext cx="1219200" cy="365760"/>
          </a:xfrm>
          <a:prstGeom prst="rect">
            <a:avLst/>
          </a:prstGeom>
        </p:spPr>
        <p:txBody>
          <a:bodyPr vert="horz"/>
          <a:lstStyle>
            <a:lvl1pPr algn="l" eaLnBrk="1" latinLnBrk="0" hangingPunct="1">
              <a:defRPr kumimoji="0" sz="1200" b="0" cap="none" spc="0">
                <a:ln>
                  <a:noFill/>
                </a:ln>
                <a:solidFill>
                  <a:schemeClr val="tx1"/>
                </a:solidFill>
                <a:effectLst/>
              </a:defRPr>
            </a:lvl1pPr>
          </a:lstStyle>
          <a:p>
            <a:r>
              <a:rPr lang="en-US">
                <a:solidFill>
                  <a:prstClr val="black"/>
                </a:solidFill>
              </a:rPr>
              <a:t>a</a:t>
            </a:r>
            <a:fld id="{36F63085-4905-477F-9B03-95852450F900}"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156278084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96" r:id="rId12"/>
    <p:sldLayoutId id="2147483697" r:id="rId13"/>
    <p:sldLayoutId id="2147483698" r:id="rId14"/>
    <p:sldLayoutId id="2147483699" r:id="rId15"/>
    <p:sldLayoutId id="2147483705" r:id="rId16"/>
    <p:sldLayoutId id="2147483710" r:id="rId17"/>
  </p:sldLayoutIdLst>
  <p:hf hdr="0" dt="0"/>
  <p:txStyles>
    <p:titleStyle>
      <a:lvl1pPr algn="l" rtl="0" eaLnBrk="1" latinLnBrk="0" hangingPunct="1">
        <a:spcBef>
          <a:spcPct val="0"/>
        </a:spcBef>
        <a:buNone/>
        <a:defRPr kumimoji="0" sz="3200" b="1" kern="1200" cap="none" spc="0">
          <a:ln w="9000" cmpd="sng">
            <a:solidFill>
              <a:schemeClr val="bg2">
                <a:lumMod val="25000"/>
              </a:schemeClr>
            </a:solidFill>
            <a:prstDash val="solid"/>
          </a:ln>
          <a:solidFill>
            <a:schemeClr val="bg2">
              <a:lumMod val="25000"/>
            </a:schemeClr>
          </a:solidFill>
          <a:effectLst>
            <a:reflection blurRad="12700" stA="28000" endPos="45000" dist="1000" dir="5400000" sy="-100000" algn="bl" rotWithShape="0"/>
          </a:effectLst>
          <a:latin typeface="Tahoma" pitchFamily="34" charset="0"/>
          <a:ea typeface="Tahoma" pitchFamily="34" charset="0"/>
          <a:cs typeface="Tahoma" pitchFamily="34" charset="0"/>
        </a:defRPr>
      </a:lvl1pPr>
    </p:titleStyle>
    <p:bodyStyle>
      <a:lvl1pPr marL="274320" indent="-274320" algn="l" rtl="0" eaLnBrk="1" latinLnBrk="0" hangingPunct="1">
        <a:spcBef>
          <a:spcPts val="600"/>
        </a:spcBef>
        <a:buClr>
          <a:schemeClr val="accent2"/>
        </a:buClr>
        <a:buSzPct val="100000"/>
        <a:buFont typeface="Tahoma" pitchFamily="34" charset="0"/>
        <a:buChar char="|"/>
        <a:defRPr kumimoji="0" sz="2800" kern="1200">
          <a:solidFill>
            <a:schemeClr val="tx1"/>
          </a:solidFill>
          <a:latin typeface="Tahoma" pitchFamily="34" charset="0"/>
          <a:ea typeface="Tahoma" pitchFamily="34" charset="0"/>
          <a:cs typeface="Tahoma" pitchFamily="34" charset="0"/>
        </a:defRPr>
      </a:lvl1pPr>
      <a:lvl2pPr marL="548640" indent="-274320" algn="l" rtl="0" eaLnBrk="1" latinLnBrk="0" hangingPunct="1">
        <a:spcBef>
          <a:spcPts val="500"/>
        </a:spcBef>
        <a:buClr>
          <a:schemeClr val="accent4"/>
        </a:buClr>
        <a:buSzPct val="76000"/>
        <a:buFont typeface="Wingdings 3" pitchFamily="18" charset="2"/>
        <a:buChar char=""/>
        <a:defRPr kumimoji="0" sz="2400" kern="1200">
          <a:solidFill>
            <a:schemeClr val="tx2"/>
          </a:solidFill>
          <a:latin typeface="Tahoma" pitchFamily="34" charset="0"/>
          <a:ea typeface="Tahoma" pitchFamily="34" charset="0"/>
          <a:cs typeface="Tahoma" pitchFamily="34" charset="0"/>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Tahoma" pitchFamily="34" charset="0"/>
          <a:ea typeface="Tahoma" pitchFamily="34" charset="0"/>
          <a:cs typeface="Tahoma" pitchFamily="34" charset="0"/>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Tahoma" pitchFamily="34" charset="0"/>
          <a:ea typeface="Tahoma" pitchFamily="34" charset="0"/>
          <a:cs typeface="Tahoma" pitchFamily="34" charset="0"/>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Tahoma" pitchFamily="34" charset="0"/>
          <a:ea typeface="Tahoma" pitchFamily="34" charset="0"/>
          <a:cs typeface="Tahoma" pitchFamily="34" charset="0"/>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Title Placeholder 21">
            <a:extLst>
              <a:ext uri="{FF2B5EF4-FFF2-40B4-BE49-F238E27FC236}">
                <a16:creationId xmlns:a16="http://schemas.microsoft.com/office/drawing/2014/main" id="{F1C02D89-CEE4-4DC4-9114-06568D779F02}"/>
              </a:ext>
            </a:extLst>
          </p:cNvPr>
          <p:cNvSpPr>
            <a:spLocks noGrp="1" noChangeArrowheads="1"/>
          </p:cNvSpPr>
          <p:nvPr>
            <p:ph type="title" idx="4294967295"/>
          </p:nvPr>
        </p:nvSpPr>
        <p:spPr bwMode="auto">
          <a:xfrm>
            <a:off x="609600" y="152400"/>
            <a:ext cx="109728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zh-CN"/>
              <a:t>Click to edit Master title style</a:t>
            </a:r>
          </a:p>
        </p:txBody>
      </p:sp>
      <p:sp>
        <p:nvSpPr>
          <p:cNvPr id="1027" name="Text Placeholder 12">
            <a:extLst>
              <a:ext uri="{FF2B5EF4-FFF2-40B4-BE49-F238E27FC236}">
                <a16:creationId xmlns:a16="http://schemas.microsoft.com/office/drawing/2014/main" id="{D1F5586B-ADBC-4C8F-9B47-23FA098FC6E8}"/>
              </a:ext>
            </a:extLst>
          </p:cNvPr>
          <p:cNvSpPr>
            <a:spLocks noGrp="1" noChangeArrowheads="1"/>
          </p:cNvSpPr>
          <p:nvPr>
            <p:ph type="body" idx="4294967295"/>
          </p:nvPr>
        </p:nvSpPr>
        <p:spPr bwMode="auto">
          <a:xfrm>
            <a:off x="609600" y="1219200"/>
            <a:ext cx="109728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4" name="Date Placeholder 13">
            <a:extLst>
              <a:ext uri="{FF2B5EF4-FFF2-40B4-BE49-F238E27FC236}">
                <a16:creationId xmlns:a16="http://schemas.microsoft.com/office/drawing/2014/main" id="{874E7753-C329-4D80-BBD7-8DF994D2F0ED}"/>
              </a:ext>
            </a:extLst>
          </p:cNvPr>
          <p:cNvSpPr>
            <a:spLocks noGrp="1"/>
          </p:cNvSpPr>
          <p:nvPr>
            <p:ph type="dt" sz="half" idx="2"/>
          </p:nvPr>
        </p:nvSpPr>
        <p:spPr>
          <a:xfrm>
            <a:off x="8534401" y="6356351"/>
            <a:ext cx="3052233" cy="365125"/>
          </a:xfrm>
          <a:prstGeom prst="rect">
            <a:avLst/>
          </a:prstGeom>
        </p:spPr>
        <p:txBody>
          <a:bodyPr vert="horz" wrap="square" lIns="91440" tIns="45720" rIns="91440" bIns="45720" numCol="1" anchor="t" anchorCtr="0" compatLnSpc="1">
            <a:prstTxWarp prst="textNoShape">
              <a:avLst/>
            </a:prstTxWarp>
          </a:bodyPr>
          <a:lstStyle>
            <a:lvl1pPr>
              <a:defRPr sz="1400">
                <a:solidFill>
                  <a:schemeClr val="tx2"/>
                </a:solidFill>
                <a:ea typeface="SimSun" panose="02010600030101010101" pitchFamily="2" charset="-122"/>
              </a:defRPr>
            </a:lvl1pPr>
          </a:lstStyle>
          <a:p>
            <a:endParaRPr lang="en-US" altLang="zh-CN"/>
          </a:p>
        </p:txBody>
      </p:sp>
      <p:sp>
        <p:nvSpPr>
          <p:cNvPr id="3" name="Footer Placeholder 2">
            <a:extLst>
              <a:ext uri="{FF2B5EF4-FFF2-40B4-BE49-F238E27FC236}">
                <a16:creationId xmlns:a16="http://schemas.microsoft.com/office/drawing/2014/main" id="{DE41B5D4-3992-4FBB-8E4A-576F4E2C5AF7}"/>
              </a:ext>
            </a:extLst>
          </p:cNvPr>
          <p:cNvSpPr>
            <a:spLocks noGrp="1"/>
          </p:cNvSpPr>
          <p:nvPr>
            <p:ph type="ftr" sz="quarter" idx="3"/>
          </p:nvPr>
        </p:nvSpPr>
        <p:spPr>
          <a:xfrm>
            <a:off x="3865033" y="6356351"/>
            <a:ext cx="4673600" cy="365125"/>
          </a:xfrm>
          <a:prstGeom prst="rect">
            <a:avLst/>
          </a:prstGeom>
        </p:spPr>
        <p:txBody>
          <a:bodyPr vert="horz" wrap="square" lIns="91440" tIns="45720" rIns="91440" bIns="45720" numCol="1" anchor="t" anchorCtr="0" compatLnSpc="1">
            <a:prstTxWarp prst="textNoShape">
              <a:avLst/>
            </a:prstTxWarp>
          </a:bodyPr>
          <a:lstStyle>
            <a:lvl1pPr algn="r">
              <a:defRPr sz="1400">
                <a:solidFill>
                  <a:schemeClr val="tx2"/>
                </a:solidFill>
                <a:ea typeface="SimSun" panose="02010600030101010101" pitchFamily="2" charset="-122"/>
              </a:defRPr>
            </a:lvl1pPr>
          </a:lstStyle>
          <a:p>
            <a:endParaRPr lang="en-US" altLang="zh-CN"/>
          </a:p>
        </p:txBody>
      </p:sp>
      <p:sp>
        <p:nvSpPr>
          <p:cNvPr id="23" name="Slide Number Placeholder 22">
            <a:extLst>
              <a:ext uri="{FF2B5EF4-FFF2-40B4-BE49-F238E27FC236}">
                <a16:creationId xmlns:a16="http://schemas.microsoft.com/office/drawing/2014/main" id="{7C7EF331-C781-402D-8709-4B09849BC299}"/>
              </a:ext>
            </a:extLst>
          </p:cNvPr>
          <p:cNvSpPr>
            <a:spLocks noGrp="1"/>
          </p:cNvSpPr>
          <p:nvPr>
            <p:ph type="sldNum" sz="quarter" idx="4"/>
          </p:nvPr>
        </p:nvSpPr>
        <p:spPr>
          <a:xfrm>
            <a:off x="817033" y="6356351"/>
            <a:ext cx="2641600" cy="365125"/>
          </a:xfrm>
          <a:prstGeom prst="rect">
            <a:avLst/>
          </a:prstGeom>
        </p:spPr>
        <p:txBody>
          <a:bodyPr vert="horz"/>
          <a:lstStyle>
            <a:lvl1pPr algn="l" eaLnBrk="1" fontAlgn="auto" latinLnBrk="0" hangingPunct="1">
              <a:defRPr kumimoji="0" sz="1400" noProof="1" smtClean="0">
                <a:solidFill>
                  <a:schemeClr val="tx2"/>
                </a:solidFill>
                <a:latin typeface="+mn-lt"/>
                <a:ea typeface="+mn-ea"/>
                <a:cs typeface="+mn-cs"/>
              </a:defRPr>
            </a:lvl1pPr>
          </a:lstStyle>
          <a:p>
            <a:fld id="{D62A1790-D7E2-4FDE-A940-6434348B1D3E}" type="slidenum">
              <a:rPr lang="en-US"/>
              <a:pPr/>
              <a:t>‹#›</a:t>
            </a:fld>
            <a:endParaRPr lang="en-US">
              <a:cs typeface="Malgun Gothic" panose="020B0503020000020004" pitchFamily="34" charset="-127"/>
            </a:endParaRPr>
          </a:p>
        </p:txBody>
      </p:sp>
      <p:sp>
        <p:nvSpPr>
          <p:cNvPr id="1031" name="Straight Connector 27">
            <a:extLst>
              <a:ext uri="{FF2B5EF4-FFF2-40B4-BE49-F238E27FC236}">
                <a16:creationId xmlns:a16="http://schemas.microsoft.com/office/drawing/2014/main" id="{D945CE59-6148-4983-95BE-A8AC5E013594}"/>
              </a:ext>
            </a:extLst>
          </p:cNvPr>
          <p:cNvSpPr>
            <a:spLocks noChangeShapeType="1"/>
          </p:cNvSpPr>
          <p:nvPr/>
        </p:nvSpPr>
        <p:spPr bwMode="auto">
          <a:xfrm>
            <a:off x="609600" y="6353175"/>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1032" name="Straight Connector 28">
            <a:extLst>
              <a:ext uri="{FF2B5EF4-FFF2-40B4-BE49-F238E27FC236}">
                <a16:creationId xmlns:a16="http://schemas.microsoft.com/office/drawing/2014/main" id="{4B598F2C-5379-44E2-8EEB-F929FC2A5186}"/>
              </a:ext>
            </a:extLst>
          </p:cNvPr>
          <p:cNvSpPr>
            <a:spLocks noChangeShapeType="1"/>
          </p:cNvSpPr>
          <p:nvPr/>
        </p:nvSpPr>
        <p:spPr bwMode="auto">
          <a:xfrm>
            <a:off x="609600" y="1143000"/>
            <a:ext cx="109728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ltLang="zh-CN" sz="1800">
              <a:ea typeface="SimSun" panose="02010600030101010101" pitchFamily="2" charset="-122"/>
            </a:endParaRPr>
          </a:p>
        </p:txBody>
      </p:sp>
      <p:sp>
        <p:nvSpPr>
          <p:cNvPr id="10" name="Isosceles Triangle 9">
            <a:extLst>
              <a:ext uri="{FF2B5EF4-FFF2-40B4-BE49-F238E27FC236}">
                <a16:creationId xmlns:a16="http://schemas.microsoft.com/office/drawing/2014/main" id="{DE70FCA7-7AB9-4BCB-9E4F-056E4D562F59}"/>
              </a:ext>
            </a:extLst>
          </p:cNvPr>
          <p:cNvSpPr>
            <a:spLocks noChangeAspect="1"/>
          </p:cNvSpPr>
          <p:nvPr/>
        </p:nvSpPr>
        <p:spPr>
          <a:xfrm rot="5400000">
            <a:off x="590550" y="6447367"/>
            <a:ext cx="190500" cy="160867"/>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ltLang="zh-CN" sz="1800">
              <a:solidFill>
                <a:srgbClr val="FFFFFF"/>
              </a:solidFill>
              <a:ea typeface="SimSun" panose="02010600030101010101" pitchFamily="2" charset="-122"/>
            </a:endParaRPr>
          </a:p>
        </p:txBody>
      </p:sp>
    </p:spTree>
    <p:extLst>
      <p:ext uri="{BB962C8B-B14F-4D97-AF65-F5344CB8AC3E}">
        <p14:creationId xmlns:p14="http://schemas.microsoft.com/office/powerpoint/2010/main" val="932149328"/>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hdr="0"/>
  <p:txStyles>
    <p:titleStyle>
      <a:lvl1pPr algn="l" rtl="0" fontAlgn="base">
        <a:spcBef>
          <a:spcPct val="0"/>
        </a:spcBef>
        <a:spcAft>
          <a:spcPct val="0"/>
        </a:spcAft>
        <a:defRPr sz="3200" kern="1200">
          <a:solidFill>
            <a:schemeClr val="tx2"/>
          </a:solidFill>
          <a:latin typeface="+mj-lt"/>
          <a:ea typeface="+mj-ea"/>
          <a:cs typeface="돋움" panose="020B0600000101010101" pitchFamily="34" charset="-127"/>
        </a:defRPr>
      </a:lvl1pPr>
      <a:lvl2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2pPr>
      <a:lvl3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3pPr>
      <a:lvl4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4pPr>
      <a:lvl5pPr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5pPr>
      <a:lvl6pPr marL="4572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6pPr>
      <a:lvl7pPr marL="9144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7pPr>
      <a:lvl8pPr marL="13716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8pPr>
      <a:lvl9pPr marL="1828800" algn="l" rtl="0" fontAlgn="base">
        <a:spcBef>
          <a:spcPct val="0"/>
        </a:spcBef>
        <a:spcAft>
          <a:spcPct val="0"/>
        </a:spcAft>
        <a:defRPr sz="3200">
          <a:solidFill>
            <a:schemeClr val="tx2"/>
          </a:solidFill>
          <a:latin typeface="Calibri" panose="020F0502020204030204" pitchFamily="34" charset="0"/>
          <a:ea typeface="돋움" panose="020B0600000101010101" pitchFamily="34" charset="-127"/>
          <a:cs typeface="돋움" panose="020B0600000101010101" pitchFamily="34" charset="-127"/>
        </a:defRPr>
      </a:lvl9pPr>
    </p:titleStyle>
    <p:bodyStyle>
      <a:lvl1pPr marL="274638" indent="-274638" algn="l" rtl="0" fontAlgn="base">
        <a:spcBef>
          <a:spcPts val="600"/>
        </a:spcBef>
        <a:spcAft>
          <a:spcPct val="0"/>
        </a:spcAft>
        <a:buClr>
          <a:schemeClr val="accent1"/>
        </a:buClr>
        <a:buSzPct val="76000"/>
        <a:buFont typeface="Wingdings 3" panose="05040102010807070707" pitchFamily="18" charset="2"/>
        <a:buChar char=""/>
        <a:defRPr sz="2600" kern="1200">
          <a:solidFill>
            <a:schemeClr val="tx1"/>
          </a:solidFill>
          <a:latin typeface="+mn-lt"/>
          <a:ea typeface="Malgun Gothic" panose="020B0503020000020004" pitchFamily="34" charset="-127"/>
          <a:cs typeface="Malgun Gothic" panose="020B0503020000020004" pitchFamily="34" charset="-127"/>
        </a:defRPr>
      </a:lvl1pPr>
      <a:lvl2pPr marL="549275" indent="-274638" algn="l" rtl="0" fontAlgn="base">
        <a:spcBef>
          <a:spcPts val="500"/>
        </a:spcBef>
        <a:spcAft>
          <a:spcPct val="0"/>
        </a:spcAft>
        <a:buClr>
          <a:schemeClr val="accent2"/>
        </a:buClr>
        <a:buSzPct val="76000"/>
        <a:buFont typeface="Wingdings 3" panose="05040102010807070707" pitchFamily="18" charset="2"/>
        <a:buChar char=""/>
        <a:defRPr sz="2300" kern="1200">
          <a:solidFill>
            <a:schemeClr val="tx2"/>
          </a:solidFill>
          <a:latin typeface="+mn-lt"/>
          <a:ea typeface="Malgun Gothic" panose="020B0503020000020004" pitchFamily="34" charset="-127"/>
          <a:cs typeface="Malgun Gothic" panose="020B0503020000020004" pitchFamily="34" charset="-127"/>
        </a:defRPr>
      </a:lvl2pPr>
      <a:lvl3pPr marL="822325" indent="-228600" algn="l" rtl="0" fontAlgn="base">
        <a:spcBef>
          <a:spcPts val="500"/>
        </a:spcBef>
        <a:spcAft>
          <a:spcPct val="0"/>
        </a:spcAft>
        <a:buClr>
          <a:srgbClr val="BCBCBC"/>
        </a:buClr>
        <a:buSzPct val="76000"/>
        <a:buFont typeface="Wingdings 3" panose="05040102010807070707" pitchFamily="18" charset="2"/>
        <a:buChar char=""/>
        <a:defRPr sz="2000" kern="1200">
          <a:solidFill>
            <a:schemeClr val="tx1"/>
          </a:solidFill>
          <a:latin typeface="+mn-lt"/>
          <a:ea typeface="Malgun Gothic" panose="020B0503020000020004" pitchFamily="34" charset="-127"/>
          <a:cs typeface="Malgun Gothic" panose="020B0503020000020004" pitchFamily="34" charset="-127"/>
        </a:defRPr>
      </a:lvl3pPr>
      <a:lvl4pPr marL="1096963" indent="-228600" algn="l" rtl="0" fontAlgn="base">
        <a:spcBef>
          <a:spcPts val="400"/>
        </a:spcBef>
        <a:spcAft>
          <a:spcPct val="0"/>
        </a:spcAft>
        <a:buClr>
          <a:srgbClr val="E0A208"/>
        </a:buClr>
        <a:buSzPct val="70000"/>
        <a:buFont typeface="Wingdings" panose="05000000000000000000" pitchFamily="2" charset="2"/>
        <a:buChar char=""/>
        <a:defRPr kern="1200">
          <a:solidFill>
            <a:schemeClr val="tx1"/>
          </a:solidFill>
          <a:latin typeface="+mn-lt"/>
          <a:ea typeface="Malgun Gothic" panose="020B0503020000020004" pitchFamily="34" charset="-127"/>
          <a:cs typeface="Malgun Gothic" panose="020B0503020000020004" pitchFamily="34" charset="-127"/>
        </a:defRPr>
      </a:lvl4pPr>
      <a:lvl5pPr marL="1371600" indent="-228600" algn="l" rtl="0" fontAlgn="base">
        <a:spcBef>
          <a:spcPts val="300"/>
        </a:spcBef>
        <a:spcAft>
          <a:spcPct val="0"/>
        </a:spcAft>
        <a:buClr>
          <a:schemeClr val="accent2"/>
        </a:buClr>
        <a:buSzPct val="70000"/>
        <a:buFont typeface="Wingdings" panose="05000000000000000000" pitchFamily="2" charset="2"/>
        <a:buChar char=""/>
        <a:defRPr sz="1600" kern="1200">
          <a:solidFill>
            <a:schemeClr val="tx1"/>
          </a:solidFill>
          <a:latin typeface="+mn-lt"/>
          <a:ea typeface="Malgun Gothic" panose="020B0503020000020004" pitchFamily="34" charset="-127"/>
          <a:cs typeface="Malgun Gothic" panose="020B0503020000020004" pitchFamily="34" charset="-127"/>
        </a:defRPr>
      </a:lvl5pPr>
      <a:lvl6pPr marL="1645920" indent="-182880" algn="l" rtl="0" eaLnBrk="1" latinLnBrk="0" hangingPunct="1">
        <a:spcBef>
          <a:spcPts val="300"/>
        </a:spcBef>
        <a:buClr>
          <a:srgbClr val="9FB8CD">
            <a:shade val="75000"/>
          </a:srgbClr>
        </a:buClr>
        <a:buSzPct val="75000"/>
        <a:buFont typeface="Wingdings 3" panose="05040102010807070707"/>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panose="05040102010807070707"/>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panose="05040102010807070707"/>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panose="05040102010807070707"/>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6.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9.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9.xml"/><Relationship Id="rId5" Type="http://schemas.openxmlformats.org/officeDocument/2006/relationships/image" Target="../media/image23.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9.xml"/><Relationship Id="rId5" Type="http://schemas.openxmlformats.org/officeDocument/2006/relationships/image" Target="../media/image23.png"/><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19.xml"/><Relationship Id="rId5" Type="http://schemas.openxmlformats.org/officeDocument/2006/relationships/image" Target="../media/image4.pn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3.xml"/><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4.xml"/><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5.xml"/><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6.xml"/><Relationship Id="rId5" Type="http://schemas.openxmlformats.org/officeDocument/2006/relationships/image" Target="../media/image30.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cupbop/CuPBoP"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hyperlink" Target="https://arxiv.org/abs/2206.07896"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12.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2.png"/><Relationship Id="rId7" Type="http://schemas.openxmlformats.org/officeDocument/2006/relationships/image" Target="../media/image10.sv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9.png"/><Relationship Id="rId11" Type="http://schemas.openxmlformats.org/officeDocument/2006/relationships/image" Target="../media/image15.png"/><Relationship Id="rId5" Type="http://schemas.openxmlformats.org/officeDocument/2006/relationships/image" Target="../media/image8.png"/><Relationship Id="rId10" Type="http://schemas.openxmlformats.org/officeDocument/2006/relationships/image" Target="../media/image14.png"/><Relationship Id="rId4" Type="http://schemas.openxmlformats.org/officeDocument/2006/relationships/image" Target="../media/image7.pn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15513" y="1865868"/>
            <a:ext cx="9979447" cy="1857993"/>
          </a:xfrm>
          <a:solidFill>
            <a:srgbClr val="FFFFFF"/>
          </a:solidFill>
        </p:spPr>
        <p:txBody>
          <a:bodyPr vert="horz" lIns="91440" tIns="45720" rIns="91440" bIns="45720" anchor="t" anchorCtr="0">
            <a:normAutofit fontScale="90000"/>
          </a:bodyPr>
          <a:lstStyle/>
          <a:p>
            <a:pPr algn="l"/>
            <a:br>
              <a:rPr lang="en-US" dirty="0">
                <a:latin typeface="Tahoma"/>
                <a:ea typeface="Tahoma"/>
                <a:cs typeface="Tahoma"/>
              </a:rPr>
            </a:br>
            <a:r>
              <a:rPr lang="en-US" sz="5400" dirty="0" err="1">
                <a:ea typeface="+mj-lt"/>
                <a:cs typeface="+mj-lt"/>
              </a:rPr>
              <a:t>CuPBoP</a:t>
            </a:r>
            <a:r>
              <a:rPr lang="en-US" sz="5400" dirty="0">
                <a:ea typeface="+mj-lt"/>
                <a:cs typeface="+mj-lt"/>
              </a:rPr>
              <a:t>: </a:t>
            </a:r>
            <a:br>
              <a:rPr lang="en-US" sz="5400" dirty="0">
                <a:ea typeface="+mj-lt"/>
                <a:cs typeface="+mj-lt"/>
              </a:rPr>
            </a:br>
            <a:r>
              <a:rPr lang="en-US" sz="3100" dirty="0">
                <a:ea typeface="+mj-lt"/>
                <a:cs typeface="+mj-lt"/>
              </a:rPr>
              <a:t>CUDA for Parallelized and Broad-range Processors</a:t>
            </a:r>
            <a:endParaRPr lang="en-US" sz="5300" dirty="0">
              <a:ln w="9000" cmpd="sng">
                <a:solidFill>
                  <a:prstClr val="black"/>
                </a:solidFill>
                <a:prstDash val="solid"/>
              </a:ln>
            </a:endParaRPr>
          </a:p>
        </p:txBody>
      </p:sp>
      <p:sp>
        <p:nvSpPr>
          <p:cNvPr id="3" name="Subtitle 2"/>
          <p:cNvSpPr>
            <a:spLocks noGrp="1"/>
          </p:cNvSpPr>
          <p:nvPr>
            <p:ph type="subTitle" idx="1"/>
          </p:nvPr>
        </p:nvSpPr>
        <p:spPr>
          <a:xfrm>
            <a:off x="7190704" y="4413942"/>
            <a:ext cx="4005601" cy="914400"/>
          </a:xfrm>
        </p:spPr>
        <p:txBody>
          <a:bodyPr vert="horz" lIns="91440" tIns="45720" rIns="91440" bIns="45720" anchor="t">
            <a:normAutofit/>
          </a:bodyPr>
          <a:lstStyle/>
          <a:p>
            <a:r>
              <a:rPr lang="en-US" sz="2400" b="1" dirty="0">
                <a:solidFill>
                  <a:schemeClr val="tx1"/>
                </a:solidFill>
                <a:latin typeface="Tahoma"/>
                <a:ea typeface="Tahoma"/>
                <a:cs typeface="Tahoma"/>
              </a:rPr>
              <a:t>Chihyo(Mark) Ahn</a:t>
            </a:r>
          </a:p>
        </p:txBody>
      </p:sp>
    </p:spTree>
    <p:extLst>
      <p:ext uri="{BB962C8B-B14F-4D97-AF65-F5344CB8AC3E}">
        <p14:creationId xmlns:p14="http://schemas.microsoft.com/office/powerpoint/2010/main" val="193269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
        <p:nvSpPr>
          <p:cNvPr id="19501" name="TextBox 19500">
            <a:extLst>
              <a:ext uri="{FF2B5EF4-FFF2-40B4-BE49-F238E27FC236}">
                <a16:creationId xmlns:a16="http://schemas.microsoft.com/office/drawing/2014/main" id="{E859C34F-866E-A299-1FEF-478940A3F6A5}"/>
              </a:ext>
            </a:extLst>
          </p:cNvPr>
          <p:cNvSpPr txBox="1"/>
          <p:nvPr/>
        </p:nvSpPr>
        <p:spPr>
          <a:xfrm>
            <a:off x="5943600" y="1260197"/>
            <a:ext cx="5608985" cy="23698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Pros:</a:t>
            </a:r>
          </a:p>
          <a:p>
            <a:pPr marL="342900" indent="-342900">
              <a:buFont typeface="Arial" panose="020B0604020202020204" pitchFamily="34" charset="0"/>
              <a:buChar char="•"/>
            </a:pPr>
            <a:r>
              <a:rPr lang="en-US" sz="2000" dirty="0">
                <a:latin typeface="Calibri"/>
                <a:ea typeface="Malgun Gothic"/>
              </a:rPr>
              <a:t>Lightweight, easy to debug and maintain</a:t>
            </a:r>
          </a:p>
          <a:p>
            <a:r>
              <a:rPr lang="en-US" sz="2400" b="1" dirty="0">
                <a:latin typeface="Calibri"/>
                <a:ea typeface="Malgun Gothic"/>
              </a:rPr>
              <a:t>Cons:</a:t>
            </a:r>
          </a:p>
          <a:p>
            <a:pPr marL="342900" indent="-342900">
              <a:buFont typeface="Arial" panose="020B0604020202020204" pitchFamily="34" charset="0"/>
              <a:buChar char="•"/>
            </a:pPr>
            <a:r>
              <a:rPr lang="en-US" sz="2000" dirty="0">
                <a:latin typeface="Calibri"/>
                <a:ea typeface="Malgun Gothic"/>
              </a:rPr>
              <a:t>CUDA is based on C++, the grammar is too complicated to be fully covered</a:t>
            </a:r>
          </a:p>
          <a:p>
            <a:pPr marL="342900" indent="-342900">
              <a:buFont typeface="Arial" panose="020B0604020202020204" pitchFamily="34" charset="0"/>
              <a:buChar char="•"/>
            </a:pPr>
            <a:r>
              <a:rPr lang="en-US" sz="2000" dirty="0">
                <a:latin typeface="Calibri"/>
                <a:ea typeface="Malgun Gothic"/>
              </a:rPr>
              <a:t>Highly depends on the similarity between CUDA and target languages</a:t>
            </a:r>
          </a:p>
        </p:txBody>
      </p:sp>
      <p:sp>
        <p:nvSpPr>
          <p:cNvPr id="19503" name="TextBox 19502">
            <a:extLst>
              <a:ext uri="{FF2B5EF4-FFF2-40B4-BE49-F238E27FC236}">
                <a16:creationId xmlns:a16="http://schemas.microsoft.com/office/drawing/2014/main" id="{DDFF6EC6-1DC0-D57B-F1EE-621EDF4AED34}"/>
              </a:ext>
            </a:extLst>
          </p:cNvPr>
          <p:cNvSpPr txBox="1"/>
          <p:nvPr/>
        </p:nvSpPr>
        <p:spPr>
          <a:xfrm>
            <a:off x="487015" y="1226433"/>
            <a:ext cx="6098146" cy="584775"/>
          </a:xfrm>
          <a:prstGeom prst="rect">
            <a:avLst/>
          </a:prstGeom>
          <a:noFill/>
        </p:spPr>
        <p:txBody>
          <a:bodyPr wrap="square">
            <a:spAutoFit/>
          </a:bodyPr>
          <a:lstStyle/>
          <a:p>
            <a:r>
              <a:rPr lang="en-US" sz="3200" b="1" dirty="0">
                <a:latin typeface="Calibri"/>
                <a:ea typeface="Malgun Gothic"/>
              </a:rPr>
              <a:t>Source to source translation</a:t>
            </a:r>
            <a:endParaRPr lang="en-US" sz="3200" b="1" dirty="0"/>
          </a:p>
        </p:txBody>
      </p:sp>
      <p:sp>
        <p:nvSpPr>
          <p:cNvPr id="19504" name="Rectangle 19503">
            <a:extLst>
              <a:ext uri="{FF2B5EF4-FFF2-40B4-BE49-F238E27FC236}">
                <a16:creationId xmlns:a16="http://schemas.microsoft.com/office/drawing/2014/main" id="{91290B6F-37A2-7DD1-0F3D-B689D833E8FD}"/>
              </a:ext>
            </a:extLst>
          </p:cNvPr>
          <p:cNvSpPr/>
          <p:nvPr/>
        </p:nvSpPr>
        <p:spPr>
          <a:xfrm>
            <a:off x="1960283" y="3429000"/>
            <a:ext cx="1916258" cy="1838459"/>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505" name="Rectangle: Rounded Corners 26">
            <a:extLst>
              <a:ext uri="{FF2B5EF4-FFF2-40B4-BE49-F238E27FC236}">
                <a16:creationId xmlns:a16="http://schemas.microsoft.com/office/drawing/2014/main" id="{6EA56B49-CE52-47CE-8F27-0D423B2EF0F1}"/>
              </a:ext>
            </a:extLst>
          </p:cNvPr>
          <p:cNvSpPr/>
          <p:nvPr/>
        </p:nvSpPr>
        <p:spPr>
          <a:xfrm>
            <a:off x="1960283" y="2292117"/>
            <a:ext cx="1916258" cy="644336"/>
          </a:xfrm>
          <a:prstGeom prst="roundRect">
            <a:avLst/>
          </a:prstGeom>
          <a:solidFill>
            <a:srgbClr val="3891A7">
              <a:lumMod val="60000"/>
              <a:lumOff val="40000"/>
            </a:srgbClr>
          </a:solidFill>
          <a:ln w="19050" cap="flat" cmpd="sng" algn="ctr">
            <a:solidFill>
              <a:srgbClr val="3891A7">
                <a:shade val="50000"/>
              </a:srgbClr>
            </a:solid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Calibri"/>
                <a:ea typeface="Calibri"/>
                <a:cs typeface="Calibri"/>
              </a:rPr>
              <a:t>DPCT, HIPIFY</a:t>
            </a:r>
          </a:p>
        </p:txBody>
      </p:sp>
      <p:cxnSp>
        <p:nvCxnSpPr>
          <p:cNvPr id="19506" name="Straight Arrow Connector 19505">
            <a:extLst>
              <a:ext uri="{FF2B5EF4-FFF2-40B4-BE49-F238E27FC236}">
                <a16:creationId xmlns:a16="http://schemas.microsoft.com/office/drawing/2014/main" id="{7BFF58EB-915F-C4D9-8785-B766EF2D0B95}"/>
              </a:ext>
            </a:extLst>
          </p:cNvPr>
          <p:cNvCxnSpPr>
            <a:cxnSpLocks/>
            <a:stCxn id="19505" idx="2"/>
            <a:endCxn id="19504" idx="0"/>
          </p:cNvCxnSpPr>
          <p:nvPr/>
        </p:nvCxnSpPr>
        <p:spPr>
          <a:xfrm>
            <a:off x="2918412" y="2936453"/>
            <a:ext cx="0" cy="492547"/>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pic>
        <p:nvPicPr>
          <p:cNvPr id="19509" name="Picture 3" descr="Graphical user interface, text&#10;&#10;Description automatically generated">
            <a:extLst>
              <a:ext uri="{FF2B5EF4-FFF2-40B4-BE49-F238E27FC236}">
                <a16:creationId xmlns:a16="http://schemas.microsoft.com/office/drawing/2014/main" id="{BF14F10B-CBED-2D30-E0DF-45B12779CE15}"/>
              </a:ext>
            </a:extLst>
          </p:cNvPr>
          <p:cNvPicPr>
            <a:picLocks noChangeAspect="1"/>
          </p:cNvPicPr>
          <p:nvPr/>
        </p:nvPicPr>
        <p:blipFill>
          <a:blip r:embed="rId4"/>
          <a:stretch>
            <a:fillRect/>
          </a:stretch>
        </p:blipFill>
        <p:spPr>
          <a:xfrm>
            <a:off x="6610120" y="5219888"/>
            <a:ext cx="5257800" cy="850900"/>
          </a:xfrm>
          <a:prstGeom prst="rect">
            <a:avLst/>
          </a:prstGeom>
        </p:spPr>
      </p:pic>
    </p:spTree>
    <p:extLst>
      <p:ext uri="{BB962C8B-B14F-4D97-AF65-F5344CB8AC3E}">
        <p14:creationId xmlns:p14="http://schemas.microsoft.com/office/powerpoint/2010/main" val="122793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9504"/>
                                        </p:tgtEl>
                                        <p:attrNameLst>
                                          <p:attrName>style.color</p:attrName>
                                        </p:attrNameLst>
                                      </p:cBhvr>
                                      <p:by>
                                        <p:hsl h="7200000" s="0" l="0"/>
                                      </p:by>
                                    </p:animClr>
                                    <p:animClr clrSpc="hsl" dir="cw">
                                      <p:cBhvr>
                                        <p:cTn id="7" dur="500" fill="hold"/>
                                        <p:tgtEl>
                                          <p:spTgt spid="19504"/>
                                        </p:tgtEl>
                                        <p:attrNameLst>
                                          <p:attrName>fillcolor</p:attrName>
                                        </p:attrNameLst>
                                      </p:cBhvr>
                                      <p:by>
                                        <p:hsl h="7200000" s="0" l="0"/>
                                      </p:by>
                                    </p:animClr>
                                    <p:animClr clrSpc="hsl" dir="cw">
                                      <p:cBhvr>
                                        <p:cTn id="8" dur="500" fill="hold"/>
                                        <p:tgtEl>
                                          <p:spTgt spid="19504"/>
                                        </p:tgtEl>
                                        <p:attrNameLst>
                                          <p:attrName>stroke.color</p:attrName>
                                        </p:attrNameLst>
                                      </p:cBhvr>
                                      <p:by>
                                        <p:hsl h="7200000" s="0" l="0"/>
                                      </p:by>
                                    </p:animClr>
                                    <p:set>
                                      <p:cBhvr>
                                        <p:cTn id="9" dur="500" fill="hold"/>
                                        <p:tgtEl>
                                          <p:spTgt spid="1950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0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
        <p:nvSpPr>
          <p:cNvPr id="19504" name="Rectangle 19503">
            <a:extLst>
              <a:ext uri="{FF2B5EF4-FFF2-40B4-BE49-F238E27FC236}">
                <a16:creationId xmlns:a16="http://schemas.microsoft.com/office/drawing/2014/main" id="{91290B6F-37A2-7DD1-0F3D-B689D833E8FD}"/>
              </a:ext>
            </a:extLst>
          </p:cNvPr>
          <p:cNvSpPr/>
          <p:nvPr/>
        </p:nvSpPr>
        <p:spPr>
          <a:xfrm>
            <a:off x="6187368" y="4425997"/>
            <a:ext cx="1869527" cy="683958"/>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505" name="Rectangle: Rounded Corners 26">
            <a:extLst>
              <a:ext uri="{FF2B5EF4-FFF2-40B4-BE49-F238E27FC236}">
                <a16:creationId xmlns:a16="http://schemas.microsoft.com/office/drawing/2014/main" id="{6EA56B49-CE52-47CE-8F27-0D423B2EF0F1}"/>
              </a:ext>
            </a:extLst>
          </p:cNvPr>
          <p:cNvSpPr/>
          <p:nvPr/>
        </p:nvSpPr>
        <p:spPr>
          <a:xfrm>
            <a:off x="6164002" y="3305624"/>
            <a:ext cx="1916258" cy="445544"/>
          </a:xfrm>
          <a:prstGeom prst="roundRect">
            <a:avLst/>
          </a:prstGeom>
          <a:solidFill>
            <a:srgbClr val="3891A7">
              <a:lumMod val="60000"/>
              <a:lumOff val="40000"/>
            </a:srgbClr>
          </a:solidFill>
          <a:ln w="19050" cap="flat" cmpd="sng" algn="ctr">
            <a:solidFill>
              <a:srgbClr val="3891A7">
                <a:shade val="50000"/>
              </a:srgbClr>
            </a:solid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Calibri"/>
                <a:ea typeface="맑은 고딕"/>
                <a:cs typeface="Calibri"/>
              </a:rPr>
              <a:t>Ocelot</a:t>
            </a:r>
            <a:endParaRPr kumimoji="0" lang="en-US" sz="2400" b="1" i="0" u="none" strike="noStrike" kern="1200" cap="none" spc="0" normalizeH="0" baseline="0" noProof="0" dirty="0">
              <a:ln>
                <a:noFill/>
              </a:ln>
              <a:solidFill>
                <a:schemeClr val="tx1"/>
              </a:solidFill>
              <a:effectLst/>
              <a:uLnTx/>
              <a:uFillTx/>
              <a:latin typeface="Calibri"/>
              <a:ea typeface="맑은 고딕"/>
              <a:cs typeface="+mn-cs"/>
            </a:endParaRPr>
          </a:p>
        </p:txBody>
      </p:sp>
      <p:cxnSp>
        <p:nvCxnSpPr>
          <p:cNvPr id="19506" name="Straight Arrow Connector 19505">
            <a:extLst>
              <a:ext uri="{FF2B5EF4-FFF2-40B4-BE49-F238E27FC236}">
                <a16:creationId xmlns:a16="http://schemas.microsoft.com/office/drawing/2014/main" id="{7BFF58EB-915F-C4D9-8785-B766EF2D0B95}"/>
              </a:ext>
            </a:extLst>
          </p:cNvPr>
          <p:cNvCxnSpPr>
            <a:cxnSpLocks/>
            <a:stCxn id="19505" idx="2"/>
            <a:endCxn id="19504" idx="0"/>
          </p:cNvCxnSpPr>
          <p:nvPr/>
        </p:nvCxnSpPr>
        <p:spPr>
          <a:xfrm>
            <a:off x="7122131" y="3751168"/>
            <a:ext cx="1" cy="674829"/>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sp>
        <p:nvSpPr>
          <p:cNvPr id="2" name="TextBox 1">
            <a:extLst>
              <a:ext uri="{FF2B5EF4-FFF2-40B4-BE49-F238E27FC236}">
                <a16:creationId xmlns:a16="http://schemas.microsoft.com/office/drawing/2014/main" id="{06CAB3A2-70CA-2913-A229-1D1E0D6E60B7}"/>
              </a:ext>
            </a:extLst>
          </p:cNvPr>
          <p:cNvSpPr txBox="1"/>
          <p:nvPr/>
        </p:nvSpPr>
        <p:spPr>
          <a:xfrm>
            <a:off x="5943600" y="1261872"/>
            <a:ext cx="5997322"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Pros:</a:t>
            </a:r>
          </a:p>
          <a:p>
            <a:pPr marL="342900" indent="-342900">
              <a:buFont typeface="Arial" panose="020B0604020202020204" pitchFamily="34" charset="0"/>
              <a:buChar char="•"/>
            </a:pPr>
            <a:r>
              <a:rPr lang="en-US" sz="2000" dirty="0">
                <a:latin typeface="Calibri"/>
                <a:ea typeface="Malgun Gothic"/>
              </a:rPr>
              <a:t>No need to re-compile CUDA programs;</a:t>
            </a:r>
          </a:p>
          <a:p>
            <a:r>
              <a:rPr lang="en-US" sz="2400" b="1" dirty="0">
                <a:latin typeface="Calibri"/>
                <a:ea typeface="Malgun Gothic"/>
              </a:rPr>
              <a:t>Cons:</a:t>
            </a:r>
          </a:p>
          <a:p>
            <a:pPr marL="342900" indent="-342900">
              <a:buFont typeface="Arial" panose="020B0604020202020204" pitchFamily="34" charset="0"/>
              <a:buChar char="•"/>
            </a:pPr>
            <a:r>
              <a:rPr lang="en-US" sz="2000" dirty="0">
                <a:latin typeface="Calibri"/>
                <a:ea typeface="Malgun Gothic"/>
              </a:rPr>
              <a:t>No official open-sourced PTX parser, hard to maintain and update with latest CUDA.</a:t>
            </a:r>
          </a:p>
        </p:txBody>
      </p:sp>
      <p:sp>
        <p:nvSpPr>
          <p:cNvPr id="8" name="TextBox 7">
            <a:extLst>
              <a:ext uri="{FF2B5EF4-FFF2-40B4-BE49-F238E27FC236}">
                <a16:creationId xmlns:a16="http://schemas.microsoft.com/office/drawing/2014/main" id="{01145134-A4AA-C03D-F987-1E08C345E168}"/>
              </a:ext>
            </a:extLst>
          </p:cNvPr>
          <p:cNvSpPr txBox="1"/>
          <p:nvPr/>
        </p:nvSpPr>
        <p:spPr>
          <a:xfrm>
            <a:off x="421783" y="1248724"/>
            <a:ext cx="6098146" cy="584775"/>
          </a:xfrm>
          <a:prstGeom prst="rect">
            <a:avLst/>
          </a:prstGeom>
          <a:noFill/>
        </p:spPr>
        <p:txBody>
          <a:bodyPr wrap="square">
            <a:spAutoFit/>
          </a:bodyPr>
          <a:lstStyle/>
          <a:p>
            <a:r>
              <a:rPr lang="en-US" sz="3200" b="1" dirty="0">
                <a:latin typeface="Calibri"/>
                <a:ea typeface="Malgun Gothic"/>
                <a:cs typeface="Calibri"/>
              </a:rPr>
              <a:t>Reverse Engineering</a:t>
            </a:r>
            <a:endParaRPr lang="en-US" sz="3200" b="1" dirty="0"/>
          </a:p>
        </p:txBody>
      </p:sp>
    </p:spTree>
    <p:extLst>
      <p:ext uri="{BB962C8B-B14F-4D97-AF65-F5344CB8AC3E}">
        <p14:creationId xmlns:p14="http://schemas.microsoft.com/office/powerpoint/2010/main" val="2490951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9504"/>
                                        </p:tgtEl>
                                        <p:attrNameLst>
                                          <p:attrName>style.color</p:attrName>
                                        </p:attrNameLst>
                                      </p:cBhvr>
                                      <p:by>
                                        <p:hsl h="7200000" s="0" l="0"/>
                                      </p:by>
                                    </p:animClr>
                                    <p:animClr clrSpc="hsl" dir="cw">
                                      <p:cBhvr>
                                        <p:cTn id="7" dur="500" fill="hold"/>
                                        <p:tgtEl>
                                          <p:spTgt spid="19504"/>
                                        </p:tgtEl>
                                        <p:attrNameLst>
                                          <p:attrName>fillcolor</p:attrName>
                                        </p:attrNameLst>
                                      </p:cBhvr>
                                      <p:by>
                                        <p:hsl h="7200000" s="0" l="0"/>
                                      </p:by>
                                    </p:animClr>
                                    <p:animClr clrSpc="hsl" dir="cw">
                                      <p:cBhvr>
                                        <p:cTn id="8" dur="500" fill="hold"/>
                                        <p:tgtEl>
                                          <p:spTgt spid="19504"/>
                                        </p:tgtEl>
                                        <p:attrNameLst>
                                          <p:attrName>stroke.color</p:attrName>
                                        </p:attrNameLst>
                                      </p:cBhvr>
                                      <p:by>
                                        <p:hsl h="7200000" s="0" l="0"/>
                                      </p:by>
                                    </p:animClr>
                                    <p:set>
                                      <p:cBhvr>
                                        <p:cTn id="9" dur="500" fill="hold"/>
                                        <p:tgtEl>
                                          <p:spTgt spid="1950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0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
        <p:nvSpPr>
          <p:cNvPr id="19505" name="Rectangle: Rounded Corners 26">
            <a:extLst>
              <a:ext uri="{FF2B5EF4-FFF2-40B4-BE49-F238E27FC236}">
                <a16:creationId xmlns:a16="http://schemas.microsoft.com/office/drawing/2014/main" id="{6EA56B49-CE52-47CE-8F27-0D423B2EF0F1}"/>
              </a:ext>
            </a:extLst>
          </p:cNvPr>
          <p:cNvSpPr/>
          <p:nvPr/>
        </p:nvSpPr>
        <p:spPr>
          <a:xfrm>
            <a:off x="4042516" y="2931540"/>
            <a:ext cx="1916258" cy="445544"/>
          </a:xfrm>
          <a:prstGeom prst="roundRect">
            <a:avLst/>
          </a:prstGeom>
          <a:solidFill>
            <a:srgbClr val="3891A7">
              <a:lumMod val="60000"/>
              <a:lumOff val="40000"/>
            </a:srgbClr>
          </a:solidFill>
          <a:ln w="19050" cap="flat" cmpd="sng" algn="ctr">
            <a:solidFill>
              <a:srgbClr val="3891A7">
                <a:shade val="50000"/>
              </a:srgbClr>
            </a:solid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2400" b="1" dirty="0" err="1">
                <a:solidFill>
                  <a:schemeClr val="tx1"/>
                </a:solidFill>
                <a:latin typeface="Calibri"/>
                <a:ea typeface="맑은 고딕"/>
                <a:cs typeface="Calibri"/>
              </a:rPr>
              <a:t>CuPBoP</a:t>
            </a:r>
            <a:endParaRPr kumimoji="0" lang="en-US" sz="2400" b="1" i="0" u="none" strike="noStrike" kern="1200" cap="none" spc="0" normalizeH="0" baseline="0" noProof="0" dirty="0">
              <a:ln>
                <a:noFill/>
              </a:ln>
              <a:solidFill>
                <a:schemeClr val="tx1"/>
              </a:solidFill>
              <a:effectLst/>
              <a:uLnTx/>
              <a:uFillTx/>
              <a:latin typeface="Calibri"/>
              <a:ea typeface="맑은 고딕"/>
              <a:cs typeface="+mn-cs"/>
            </a:endParaRPr>
          </a:p>
        </p:txBody>
      </p:sp>
      <p:cxnSp>
        <p:nvCxnSpPr>
          <p:cNvPr id="19506" name="Straight Arrow Connector 19505">
            <a:extLst>
              <a:ext uri="{FF2B5EF4-FFF2-40B4-BE49-F238E27FC236}">
                <a16:creationId xmlns:a16="http://schemas.microsoft.com/office/drawing/2014/main" id="{7BFF58EB-915F-C4D9-8785-B766EF2D0B95}"/>
              </a:ext>
            </a:extLst>
          </p:cNvPr>
          <p:cNvCxnSpPr>
            <a:cxnSpLocks/>
            <a:stCxn id="19505" idx="2"/>
          </p:cNvCxnSpPr>
          <p:nvPr/>
        </p:nvCxnSpPr>
        <p:spPr>
          <a:xfrm>
            <a:off x="5000645" y="3377084"/>
            <a:ext cx="0" cy="490371"/>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sp>
        <p:nvSpPr>
          <p:cNvPr id="2" name="TextBox 1">
            <a:extLst>
              <a:ext uri="{FF2B5EF4-FFF2-40B4-BE49-F238E27FC236}">
                <a16:creationId xmlns:a16="http://schemas.microsoft.com/office/drawing/2014/main" id="{06CAB3A2-70CA-2913-A229-1D1E0D6E60B7}"/>
              </a:ext>
            </a:extLst>
          </p:cNvPr>
          <p:cNvSpPr txBox="1"/>
          <p:nvPr/>
        </p:nvSpPr>
        <p:spPr>
          <a:xfrm>
            <a:off x="5943600" y="1261872"/>
            <a:ext cx="5997322"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cs typeface="Calibri"/>
              </a:rPr>
              <a:t>Pros:</a:t>
            </a:r>
          </a:p>
          <a:p>
            <a:pPr marL="342900" indent="-342900">
              <a:buFont typeface="Arial" panose="020B0604020202020204" pitchFamily="34" charset="0"/>
              <a:buChar char="•"/>
            </a:pPr>
            <a:r>
              <a:rPr lang="en-US" sz="2200" dirty="0">
                <a:latin typeface="Calibri"/>
                <a:ea typeface="Malgun Gothic"/>
                <a:cs typeface="Calibri"/>
              </a:rPr>
              <a:t>No need to handle complicated CUDA grammar.</a:t>
            </a:r>
          </a:p>
          <a:p>
            <a:pPr marL="342900" indent="-342900">
              <a:buFont typeface="Arial" panose="020B0604020202020204" pitchFamily="34" charset="0"/>
              <a:buChar char="•"/>
            </a:pPr>
            <a:r>
              <a:rPr lang="en-US" sz="2200" dirty="0">
                <a:latin typeface="Calibri"/>
                <a:ea typeface="Malgun Gothic"/>
                <a:cs typeface="Calibri"/>
              </a:rPr>
              <a:t>NVIDIA teams maintain the Clang-CUDA compilation, always up-to-date.</a:t>
            </a:r>
          </a:p>
          <a:p>
            <a:pPr marL="342900" indent="-342900">
              <a:buFont typeface="Arial" panose="020B0604020202020204" pitchFamily="34" charset="0"/>
              <a:buChar char="•"/>
            </a:pPr>
            <a:r>
              <a:rPr lang="en-US" sz="2200" dirty="0">
                <a:latin typeface="Calibri"/>
                <a:ea typeface="Malgun Gothic"/>
                <a:cs typeface="Calibri"/>
              </a:rPr>
              <a:t>Based on LLVM, which is fully open-sourced.</a:t>
            </a:r>
            <a:endParaRPr lang="en-US" sz="2200" dirty="0">
              <a:cs typeface="Calibri"/>
            </a:endParaRPr>
          </a:p>
        </p:txBody>
      </p:sp>
      <p:sp>
        <p:nvSpPr>
          <p:cNvPr id="8" name="TextBox 7">
            <a:extLst>
              <a:ext uri="{FF2B5EF4-FFF2-40B4-BE49-F238E27FC236}">
                <a16:creationId xmlns:a16="http://schemas.microsoft.com/office/drawing/2014/main" id="{01145134-A4AA-C03D-F987-1E08C345E168}"/>
              </a:ext>
            </a:extLst>
          </p:cNvPr>
          <p:cNvSpPr txBox="1"/>
          <p:nvPr/>
        </p:nvSpPr>
        <p:spPr>
          <a:xfrm>
            <a:off x="421783" y="1248724"/>
            <a:ext cx="6098146" cy="1077218"/>
          </a:xfrm>
          <a:prstGeom prst="rect">
            <a:avLst/>
          </a:prstGeom>
          <a:noFill/>
        </p:spPr>
        <p:txBody>
          <a:bodyPr wrap="square">
            <a:spAutoFit/>
          </a:bodyPr>
          <a:lstStyle/>
          <a:p>
            <a:r>
              <a:rPr lang="en-US" sz="3200" b="1" dirty="0">
                <a:latin typeface="Calibri"/>
                <a:ea typeface="Malgun Gothic"/>
                <a:cs typeface="Calibri"/>
              </a:rPr>
              <a:t>Support CUDA migration on LLVM/NVVM IR level</a:t>
            </a:r>
          </a:p>
        </p:txBody>
      </p:sp>
      <p:sp>
        <p:nvSpPr>
          <p:cNvPr id="5" name="L-Shape 4">
            <a:extLst>
              <a:ext uri="{FF2B5EF4-FFF2-40B4-BE49-F238E27FC236}">
                <a16:creationId xmlns:a16="http://schemas.microsoft.com/office/drawing/2014/main" id="{5DC8ADAE-7768-59C8-DFF1-417B537A7827}"/>
              </a:ext>
            </a:extLst>
          </p:cNvPr>
          <p:cNvSpPr/>
          <p:nvPr/>
        </p:nvSpPr>
        <p:spPr>
          <a:xfrm flipV="1">
            <a:off x="4042516" y="3868875"/>
            <a:ext cx="4037741" cy="1238905"/>
          </a:xfrm>
          <a:prstGeom prst="corner">
            <a:avLst>
              <a:gd name="adj1" fmla="val 50000"/>
              <a:gd name="adj2" fmla="val 153954"/>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spTree>
    <p:extLst>
      <p:ext uri="{BB962C8B-B14F-4D97-AF65-F5344CB8AC3E}">
        <p14:creationId xmlns:p14="http://schemas.microsoft.com/office/powerpoint/2010/main" val="1055950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5"/>
                                        </p:tgtEl>
                                        <p:attrNameLst>
                                          <p:attrName>style.color</p:attrName>
                                        </p:attrNameLst>
                                      </p:cBhvr>
                                      <p:by>
                                        <p:hsl h="7200000" s="0" l="0"/>
                                      </p:by>
                                    </p:animClr>
                                    <p:animClr clrSpc="hsl" dir="cw">
                                      <p:cBhvr>
                                        <p:cTn id="7" dur="500" fill="hold"/>
                                        <p:tgtEl>
                                          <p:spTgt spid="5"/>
                                        </p:tgtEl>
                                        <p:attrNameLst>
                                          <p:attrName>fillcolor</p:attrName>
                                        </p:attrNameLst>
                                      </p:cBhvr>
                                      <p:by>
                                        <p:hsl h="7200000" s="0" l="0"/>
                                      </p:by>
                                    </p:animClr>
                                    <p:animClr clrSpc="hsl" dir="cw">
                                      <p:cBhvr>
                                        <p:cTn id="8" dur="500" fill="hold"/>
                                        <p:tgtEl>
                                          <p:spTgt spid="5"/>
                                        </p:tgtEl>
                                        <p:attrNameLst>
                                          <p:attrName>stroke.color</p:attrName>
                                        </p:attrNameLst>
                                      </p:cBhvr>
                                      <p:by>
                                        <p:hsl h="7200000" s="0" l="0"/>
                                      </p:by>
                                    </p:animClr>
                                    <p:set>
                                      <p:cBhvr>
                                        <p:cTn id="9" dur="500" fill="hold"/>
                                        <p:tgtEl>
                                          <p:spTgt spid="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81A22-EF09-539E-9389-F63D9C9EF52E}"/>
              </a:ext>
            </a:extLst>
          </p:cNvPr>
          <p:cNvSpPr>
            <a:spLocks noGrp="1"/>
          </p:cNvSpPr>
          <p:nvPr>
            <p:ph type="title"/>
          </p:nvPr>
        </p:nvSpPr>
        <p:spPr/>
        <p:txBody>
          <a:bodyPr/>
          <a:lstStyle/>
          <a:p>
            <a:r>
              <a:rPr lang="en-US" dirty="0"/>
              <a:t>Supported </a:t>
            </a:r>
            <a:r>
              <a:rPr lang="en-US" dirty="0">
                <a:solidFill>
                  <a:srgbClr val="203A4E"/>
                </a:solidFill>
              </a:rPr>
              <a:t>Hardware</a:t>
            </a:r>
            <a:r>
              <a:rPr lang="en-US" dirty="0"/>
              <a:t> backend</a:t>
            </a:r>
          </a:p>
        </p:txBody>
      </p:sp>
      <p:sp>
        <p:nvSpPr>
          <p:cNvPr id="7" name="TextBox 6">
            <a:extLst>
              <a:ext uri="{FF2B5EF4-FFF2-40B4-BE49-F238E27FC236}">
                <a16:creationId xmlns:a16="http://schemas.microsoft.com/office/drawing/2014/main" id="{16D9CA10-FB2B-5F79-7548-0D9E626B3AC7}"/>
              </a:ext>
            </a:extLst>
          </p:cNvPr>
          <p:cNvSpPr txBox="1"/>
          <p:nvPr/>
        </p:nvSpPr>
        <p:spPr>
          <a:xfrm>
            <a:off x="473095" y="5203316"/>
            <a:ext cx="1140116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dirty="0" err="1">
                <a:latin typeface="Calibri"/>
                <a:ea typeface="Malgun Gothic"/>
              </a:rPr>
              <a:t>CuPBoP</a:t>
            </a:r>
            <a:r>
              <a:rPr lang="en-US" sz="3200" dirty="0">
                <a:latin typeface="Calibri"/>
                <a:ea typeface="Malgun Gothic"/>
              </a:rPr>
              <a:t> can execute CUDA on x86, AArch64, and RISC-V backends</a:t>
            </a:r>
            <a:endParaRPr lang="en-US" sz="3200" dirty="0"/>
          </a:p>
        </p:txBody>
      </p:sp>
      <p:pic>
        <p:nvPicPr>
          <p:cNvPr id="8" name="Picture 8" descr="Table&#10;&#10;Description automatically generated">
            <a:extLst>
              <a:ext uri="{FF2B5EF4-FFF2-40B4-BE49-F238E27FC236}">
                <a16:creationId xmlns:a16="http://schemas.microsoft.com/office/drawing/2014/main" id="{69420141-4ED9-8A04-4D9E-61FE837BE701}"/>
              </a:ext>
            </a:extLst>
          </p:cNvPr>
          <p:cNvPicPr>
            <a:picLocks noChangeAspect="1"/>
          </p:cNvPicPr>
          <p:nvPr/>
        </p:nvPicPr>
        <p:blipFill>
          <a:blip r:embed="rId3"/>
          <a:stretch>
            <a:fillRect/>
          </a:stretch>
        </p:blipFill>
        <p:spPr>
          <a:xfrm>
            <a:off x="2159433" y="1546908"/>
            <a:ext cx="8028492" cy="3252500"/>
          </a:xfrm>
          <a:prstGeom prst="rect">
            <a:avLst/>
          </a:prstGeom>
        </p:spPr>
      </p:pic>
    </p:spTree>
    <p:extLst>
      <p:ext uri="{BB962C8B-B14F-4D97-AF65-F5344CB8AC3E}">
        <p14:creationId xmlns:p14="http://schemas.microsoft.com/office/powerpoint/2010/main" val="2039935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14</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err="1">
                <a:solidFill>
                  <a:schemeClr val="bg1"/>
                </a:solidFill>
                <a:latin typeface="Calibri"/>
                <a:ea typeface="Malgun Gothic"/>
              </a:rPr>
              <a:t>CuPBoP</a:t>
            </a:r>
            <a:r>
              <a:rPr lang="en-US" sz="4400" b="1" dirty="0">
                <a:solidFill>
                  <a:schemeClr val="bg1"/>
                </a:solidFill>
                <a:latin typeface="Calibri"/>
                <a:ea typeface="Malgun Gothic"/>
              </a:rPr>
              <a:t> Framework</a:t>
            </a:r>
          </a:p>
        </p:txBody>
      </p:sp>
    </p:spTree>
    <p:extLst>
      <p:ext uri="{BB962C8B-B14F-4D97-AF65-F5344CB8AC3E}">
        <p14:creationId xmlns:p14="http://schemas.microsoft.com/office/powerpoint/2010/main" val="7864395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alibri"/>
                <a:ea typeface="맑은 고딕"/>
                <a:cs typeface="Calibri"/>
              </a:rPr>
              <a:t>CuPBoP</a:t>
            </a:r>
            <a:r>
              <a:rPr kumimoji="0" lang="en-US" sz="1800" b="1" i="0" u="none" strike="noStrike" kern="1200" cap="none" spc="0" normalizeH="0" baseline="0" noProof="0" dirty="0">
                <a:ln>
                  <a:noFill/>
                </a:ln>
                <a:solidFill>
                  <a:prstClr val="black"/>
                </a:solidFill>
                <a:effectLst/>
                <a:uLnTx/>
                <a:uFillTx/>
                <a:latin typeface="Calibri"/>
                <a:ea typeface="맑은 고딕"/>
                <a:cs typeface="Calibri"/>
              </a:rPr>
              <a:t> </a:t>
            </a:r>
            <a:r>
              <a:rPr kumimoji="0" lang="en-US" sz="1800" b="0" i="0" u="none" strike="noStrike" kern="1200" cap="none" spc="0" normalizeH="0" baseline="0" noProof="0" dirty="0">
                <a:ln>
                  <a:noFill/>
                </a:ln>
                <a:solidFill>
                  <a:prstClr val="black"/>
                </a:solidFill>
                <a:effectLst/>
                <a:uLnTx/>
                <a:uFillTx/>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CUDA program</a:t>
            </a:r>
            <a:endParaRPr kumimoji="0" lang="en-US" sz="1800" b="0" i="0" u="none" strike="noStrike" kern="1200" cap="none" spc="0" normalizeH="0" baseline="0" noProof="0" dirty="0">
              <a:ln>
                <a:noFill/>
              </a:ln>
              <a:solidFill>
                <a:prstClr val="black"/>
              </a:solidFill>
              <a:effectLst/>
              <a:uLnTx/>
              <a:uFillTx/>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alibri"/>
                <a:ea typeface="Malgun Gothic"/>
                <a:cs typeface="+mn-cs"/>
              </a:rPr>
              <a:t>CuPBoP</a:t>
            </a:r>
            <a:endParaRPr kumimoji="0" lang="en-US" sz="1800" b="1" i="0" u="none" strike="noStrike" kern="1200" cap="none" spc="0" normalizeH="0" baseline="0" noProof="0" dirty="0">
              <a:ln>
                <a:noFill/>
              </a:ln>
              <a:solidFill>
                <a:prstClr val="black"/>
              </a:solidFill>
              <a:effectLst/>
              <a:uLnTx/>
              <a:uFillTx/>
              <a:latin typeface="Calibri"/>
              <a:ea typeface="Malgun Gothic"/>
              <a:cs typeface="+mn-cs"/>
            </a:endParaRP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Transformations</a:t>
            </a: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algun Gothic" panose="020B0503020000020004" pitchFamily="34" charset="-127"/>
              <a:cs typeface="+mn-cs"/>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Calibri"/>
                <a:ea typeface="맑은 고딕"/>
                <a:cs typeface="+mn-cs"/>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Translated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mn-cs"/>
              </a:rPr>
              <a:t>Vortex Kernel</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mn-cs"/>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Backend</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Compilation</a:t>
            </a: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algun Gothic" panose="020B0503020000020004" pitchFamily="34" charset="-127"/>
              <a:cs typeface="+mn-cs"/>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Link</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algun Gothic"/>
                <a:cs typeface="+mn-cs"/>
              </a:rPr>
              <a:t>Process</a:t>
            </a: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algun Gothic" panose="020B0503020000020004" pitchFamily="34" charset="-127"/>
              <a:cs typeface="+mn-cs"/>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2213816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p:txBody>
          <a:bodyPr vert="horz" anchor="b" anchorCtr="0">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4BB71B8-E386-6937-A963-FE1FEB57B56D}"/>
              </a:ext>
            </a:extLst>
          </p:cNvPr>
          <p:cNvSpPr/>
          <p:nvPr/>
        </p:nvSpPr>
        <p:spPr>
          <a:xfrm>
            <a:off x="4582509" y="1229710"/>
            <a:ext cx="6915807"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83DBA10-39C9-CB59-A999-8C58356B64C0}"/>
              </a:ext>
            </a:extLst>
          </p:cNvPr>
          <p:cNvSpPr/>
          <p:nvPr/>
        </p:nvSpPr>
        <p:spPr>
          <a:xfrm>
            <a:off x="1764130" y="5072173"/>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1</a:t>
            </a:r>
          </a:p>
        </p:txBody>
      </p:sp>
      <p:pic>
        <p:nvPicPr>
          <p:cNvPr id="11" name="Picture 10">
            <a:extLst>
              <a:ext uri="{FF2B5EF4-FFF2-40B4-BE49-F238E27FC236}">
                <a16:creationId xmlns:a16="http://schemas.microsoft.com/office/drawing/2014/main" id="{47497C34-4ED3-EB31-6A82-EF4389A9C1E1}"/>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402205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59515" y="3299379"/>
            <a:ext cx="1846674" cy="1552879"/>
          </a:xfrm>
          <a:prstGeom prst="roundRect">
            <a:avLst>
              <a:gd name="adj" fmla="val 9920"/>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a:solidFill>
                  <a:prstClr val="white"/>
                </a:solidFill>
                <a:latin typeface="Calibri"/>
                <a:ea typeface="맑은 고딕"/>
                <a:cs typeface="Calibri"/>
              </a:rPr>
              <a:t>Translated</a:t>
            </a:r>
            <a:r>
              <a:rPr lang="en-US" dirty="0">
                <a:solidFill>
                  <a:prstClr val="white"/>
                </a:solidFill>
                <a:latin typeface="Calibri"/>
                <a:ea typeface="맑은 고딕"/>
                <a:cs typeface="Calibri"/>
              </a:rPr>
              <a:t> NVVM IR</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706189" y="2535684"/>
            <a:ext cx="2511744" cy="154013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4BB71B8-E386-6937-A963-FE1FEB57B56D}"/>
              </a:ext>
            </a:extLst>
          </p:cNvPr>
          <p:cNvSpPr/>
          <p:nvPr/>
        </p:nvSpPr>
        <p:spPr>
          <a:xfrm>
            <a:off x="6716110" y="1229710"/>
            <a:ext cx="4782206"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B0A9613-5BB5-8710-F319-4B7964F1CFEF}"/>
              </a:ext>
            </a:extLst>
          </p:cNvPr>
          <p:cNvSpPr/>
          <p:nvPr/>
        </p:nvSpPr>
        <p:spPr>
          <a:xfrm>
            <a:off x="743093" y="1204465"/>
            <a:ext cx="2086247"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3D8E-69AA-390B-F33B-7ADFD91DF4AC}"/>
              </a:ext>
            </a:extLst>
          </p:cNvPr>
          <p:cNvSpPr txBox="1"/>
          <p:nvPr/>
        </p:nvSpPr>
        <p:spPr>
          <a:xfrm>
            <a:off x="3858331" y="5235672"/>
            <a:ext cx="1745888" cy="923330"/>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11" name="Oval 10">
            <a:extLst>
              <a:ext uri="{FF2B5EF4-FFF2-40B4-BE49-F238E27FC236}">
                <a16:creationId xmlns:a16="http://schemas.microsoft.com/office/drawing/2014/main" id="{2A3E223F-6792-EE81-9277-4135C68DF400}"/>
              </a:ext>
            </a:extLst>
          </p:cNvPr>
          <p:cNvSpPr/>
          <p:nvPr/>
        </p:nvSpPr>
        <p:spPr>
          <a:xfrm>
            <a:off x="3671783" y="5038323"/>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2</a:t>
            </a:r>
          </a:p>
        </p:txBody>
      </p:sp>
      <p:pic>
        <p:nvPicPr>
          <p:cNvPr id="16" name="Picture 15">
            <a:extLst>
              <a:ext uri="{FF2B5EF4-FFF2-40B4-BE49-F238E27FC236}">
                <a16:creationId xmlns:a16="http://schemas.microsoft.com/office/drawing/2014/main" id="{EF19C0B1-1325-9954-F6E5-43514C3C8139}"/>
              </a:ext>
            </a:extLst>
          </p:cNvPr>
          <p:cNvPicPr>
            <a:picLocks noChangeAspect="1"/>
          </p:cNvPicPr>
          <p:nvPr/>
        </p:nvPicPr>
        <p:blipFill>
          <a:blip r:embed="rId3"/>
          <a:stretch>
            <a:fillRect/>
          </a:stretch>
        </p:blipFill>
        <p:spPr>
          <a:xfrm>
            <a:off x="536914" y="6324633"/>
            <a:ext cx="2210868" cy="416280"/>
          </a:xfrm>
          <a:prstGeom prst="rect">
            <a:avLst/>
          </a:prstGeom>
        </p:spPr>
      </p:pic>
      <p:sp>
        <p:nvSpPr>
          <p:cNvPr id="20" name="Rectangle: Rounded Corners 17">
            <a:extLst>
              <a:ext uri="{FF2B5EF4-FFF2-40B4-BE49-F238E27FC236}">
                <a16:creationId xmlns:a16="http://schemas.microsoft.com/office/drawing/2014/main" id="{062F540A-BE0F-7640-96F5-2889A72AD704}"/>
              </a:ext>
            </a:extLst>
          </p:cNvPr>
          <p:cNvSpPr/>
          <p:nvPr/>
        </p:nvSpPr>
        <p:spPr>
          <a:xfrm>
            <a:off x="4909523" y="3785602"/>
            <a:ext cx="1738714" cy="962244"/>
          </a:xfrm>
          <a:prstGeom prst="roundRect">
            <a:avLst>
              <a:gd name="adj" fmla="val 18214"/>
            </a:avLst>
          </a:prstGeom>
          <a:noFill/>
          <a:ln>
            <a:solidFill>
              <a:schemeClr val="accent5"/>
            </a:solid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b"/>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600" b="1" i="0" dirty="0" err="1">
                <a:solidFill>
                  <a:srgbClr val="24292F"/>
                </a:solidFill>
                <a:effectLst/>
                <a:latin typeface="+mj-lt"/>
              </a:rPr>
              <a:t>vx_spawn_tasks</a:t>
            </a:r>
            <a:endParaRPr lang="en-US" sz="1600" b="1" i="0" dirty="0">
              <a:solidFill>
                <a:srgbClr val="24292F"/>
              </a:solidFill>
              <a:effectLst/>
              <a:latin typeface="+mj-lt"/>
            </a:endParaRPr>
          </a:p>
          <a:p>
            <a:pPr algn="ctr" fontAlgn="base">
              <a:spcBef>
                <a:spcPct val="0"/>
              </a:spcBef>
              <a:spcAft>
                <a:spcPct val="0"/>
              </a:spcAft>
            </a:pPr>
            <a:r>
              <a:rPr lang="en-US" sz="1600" b="1" dirty="0">
                <a:solidFill>
                  <a:srgbClr val="24292F"/>
                </a:solidFill>
                <a:latin typeface="+mj-lt"/>
                <a:ea typeface="맑은 고딕"/>
                <a:cs typeface="Calibri"/>
              </a:rPr>
              <a:t>…</a:t>
            </a:r>
            <a:endParaRPr lang="en-US" sz="1600" dirty="0">
              <a:solidFill>
                <a:schemeClr val="tx1"/>
              </a:solidFill>
              <a:latin typeface="Calibri"/>
              <a:ea typeface="맑은 고딕"/>
              <a:cs typeface="Calibri"/>
            </a:endParaRP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4908682" y="3739066"/>
            <a:ext cx="1746808" cy="386995"/>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280" b="1" dirty="0">
                <a:solidFill>
                  <a:schemeClr val="bg1"/>
                </a:solidFill>
                <a:latin typeface="Calibri"/>
                <a:ea typeface="맑은 고딕"/>
              </a:rPr>
              <a:t>Vortex Kernel Library</a:t>
            </a:r>
          </a:p>
        </p:txBody>
      </p:sp>
    </p:spTree>
    <p:extLst>
      <p:ext uri="{BB962C8B-B14F-4D97-AF65-F5344CB8AC3E}">
        <p14:creationId xmlns:p14="http://schemas.microsoft.com/office/powerpoint/2010/main" val="9303645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4BB71B8-E386-6937-A963-FE1FEB57B56D}"/>
              </a:ext>
            </a:extLst>
          </p:cNvPr>
          <p:cNvSpPr/>
          <p:nvPr/>
        </p:nvSpPr>
        <p:spPr>
          <a:xfrm>
            <a:off x="8625612" y="1229710"/>
            <a:ext cx="2872703"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B0A9613-5BB5-8710-F319-4B7964F1CFEF}"/>
              </a:ext>
            </a:extLst>
          </p:cNvPr>
          <p:cNvSpPr/>
          <p:nvPr/>
        </p:nvSpPr>
        <p:spPr>
          <a:xfrm>
            <a:off x="743093" y="1204465"/>
            <a:ext cx="4151775"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AABFE0F-89DB-CF21-5065-EEF0441AC9D9}"/>
              </a:ext>
            </a:extLst>
          </p:cNvPr>
          <p:cNvSpPr txBox="1"/>
          <p:nvPr/>
        </p:nvSpPr>
        <p:spPr>
          <a:xfrm>
            <a:off x="6030359" y="5235672"/>
            <a:ext cx="1540570" cy="646331"/>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sp>
        <p:nvSpPr>
          <p:cNvPr id="13" name="Oval 12">
            <a:extLst>
              <a:ext uri="{FF2B5EF4-FFF2-40B4-BE49-F238E27FC236}">
                <a16:creationId xmlns:a16="http://schemas.microsoft.com/office/drawing/2014/main" id="{AAD7370A-5379-7A26-DC2C-1D58446B45A0}"/>
              </a:ext>
            </a:extLst>
          </p:cNvPr>
          <p:cNvSpPr/>
          <p:nvPr/>
        </p:nvSpPr>
        <p:spPr>
          <a:xfrm>
            <a:off x="5829374" y="5068900"/>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3</a:t>
            </a:r>
          </a:p>
        </p:txBody>
      </p:sp>
      <p:pic>
        <p:nvPicPr>
          <p:cNvPr id="19" name="Picture 18">
            <a:extLst>
              <a:ext uri="{FF2B5EF4-FFF2-40B4-BE49-F238E27FC236}">
                <a16:creationId xmlns:a16="http://schemas.microsoft.com/office/drawing/2014/main" id="{C3D42E28-9A7E-D540-B169-236B8DF2A5BB}"/>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1980565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2B0A9613-5BB5-8710-F319-4B7964F1CFEF}"/>
              </a:ext>
            </a:extLst>
          </p:cNvPr>
          <p:cNvSpPr/>
          <p:nvPr/>
        </p:nvSpPr>
        <p:spPr>
          <a:xfrm>
            <a:off x="743093" y="1204465"/>
            <a:ext cx="6289999" cy="4027090"/>
          </a:xfrm>
          <a:prstGeom prst="rect">
            <a:avLst/>
          </a:prstGeom>
          <a:solidFill>
            <a:schemeClr val="bg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F86852F-A8AB-303B-141A-7496E3FB7564}"/>
              </a:ext>
            </a:extLst>
          </p:cNvPr>
          <p:cNvSpPr txBox="1"/>
          <p:nvPr/>
        </p:nvSpPr>
        <p:spPr>
          <a:xfrm>
            <a:off x="8092214" y="5235671"/>
            <a:ext cx="1540570" cy="646331"/>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sp>
        <p:nvSpPr>
          <p:cNvPr id="16" name="Oval 15">
            <a:extLst>
              <a:ext uri="{FF2B5EF4-FFF2-40B4-BE49-F238E27FC236}">
                <a16:creationId xmlns:a16="http://schemas.microsoft.com/office/drawing/2014/main" id="{4AADA86E-4A64-7CA0-8F44-BFDDC2BED0D2}"/>
              </a:ext>
            </a:extLst>
          </p:cNvPr>
          <p:cNvSpPr/>
          <p:nvPr/>
        </p:nvSpPr>
        <p:spPr>
          <a:xfrm>
            <a:off x="7910501" y="5048992"/>
            <a:ext cx="365125" cy="365125"/>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4</a:t>
            </a:r>
          </a:p>
        </p:txBody>
      </p:sp>
      <p:pic>
        <p:nvPicPr>
          <p:cNvPr id="20" name="Picture 19">
            <a:extLst>
              <a:ext uri="{FF2B5EF4-FFF2-40B4-BE49-F238E27FC236}">
                <a16:creationId xmlns:a16="http://schemas.microsoft.com/office/drawing/2014/main" id="{E295A5A9-9F40-AADE-7E81-114221DD0357}"/>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986777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0E4F1-A57B-14D8-C10F-FCE7FA159B9D}"/>
              </a:ext>
            </a:extLst>
          </p:cNvPr>
          <p:cNvSpPr>
            <a:spLocks noGrp="1"/>
          </p:cNvSpPr>
          <p:nvPr>
            <p:ph type="title"/>
          </p:nvPr>
        </p:nvSpPr>
        <p:spPr/>
        <p:txBody>
          <a:bodyPr/>
          <a:lstStyle/>
          <a:p>
            <a:r>
              <a:rPr lang="en-US" dirty="0"/>
              <a:t>Agenda</a:t>
            </a:r>
          </a:p>
        </p:txBody>
      </p:sp>
      <p:sp>
        <p:nvSpPr>
          <p:cNvPr id="6" name="TextBox 5">
            <a:extLst>
              <a:ext uri="{FF2B5EF4-FFF2-40B4-BE49-F238E27FC236}">
                <a16:creationId xmlns:a16="http://schemas.microsoft.com/office/drawing/2014/main" id="{63F9726D-63CF-FE7B-974F-9B32C11D3657}"/>
              </a:ext>
            </a:extLst>
          </p:cNvPr>
          <p:cNvSpPr txBox="1"/>
          <p:nvPr/>
        </p:nvSpPr>
        <p:spPr>
          <a:xfrm>
            <a:off x="536914" y="1309812"/>
            <a:ext cx="7268592"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sz="1200" dirty="0">
              <a:latin typeface="Calibri"/>
              <a:ea typeface="Malgun Gothic"/>
            </a:endParaRPr>
          </a:p>
          <a:p>
            <a:pPr marL="285750" indent="-285750">
              <a:buFont typeface="Arial"/>
              <a:buChar char="•"/>
            </a:pPr>
            <a:r>
              <a:rPr lang="en-US" sz="3200" b="1" dirty="0">
                <a:latin typeface="Calibri"/>
                <a:ea typeface="Malgun Gothic"/>
              </a:rPr>
              <a:t>Related works</a:t>
            </a:r>
          </a:p>
          <a:p>
            <a:pPr marL="285750" indent="-285750">
              <a:buFont typeface="Arial"/>
              <a:buChar char="•"/>
            </a:pPr>
            <a:endParaRPr lang="en-US" sz="1200" dirty="0"/>
          </a:p>
          <a:p>
            <a:pPr marL="285750" indent="-285750">
              <a:buFont typeface="Arial"/>
              <a:buChar char="•"/>
            </a:pPr>
            <a:r>
              <a:rPr lang="en-US" sz="3200" b="1" dirty="0" err="1">
                <a:latin typeface="Calibri"/>
                <a:ea typeface="Malgun Gothic"/>
              </a:rPr>
              <a:t>CuPBoP</a:t>
            </a:r>
            <a:r>
              <a:rPr lang="en-US" sz="3200" b="1" dirty="0">
                <a:latin typeface="Calibri"/>
                <a:ea typeface="Malgun Gothic"/>
              </a:rPr>
              <a:t> workflow</a:t>
            </a:r>
          </a:p>
          <a:p>
            <a:pPr marL="742950" lvl="1" indent="-285750">
              <a:buFont typeface="Arial"/>
              <a:buChar char="•"/>
            </a:pPr>
            <a:r>
              <a:rPr lang="en-US" sz="2800" dirty="0" err="1">
                <a:latin typeface="Calibri"/>
                <a:ea typeface="Malgun Gothic"/>
              </a:rPr>
              <a:t>CuPBoP</a:t>
            </a:r>
            <a:r>
              <a:rPr lang="en-US" sz="2800" dirty="0">
                <a:latin typeface="Calibri"/>
                <a:ea typeface="Malgun Gothic"/>
              </a:rPr>
              <a:t> Runtime Functions</a:t>
            </a:r>
          </a:p>
          <a:p>
            <a:pPr marL="742950" lvl="1" indent="-285750">
              <a:buFont typeface="Arial"/>
              <a:buChar char="•"/>
            </a:pPr>
            <a:r>
              <a:rPr lang="en-US" sz="2800" dirty="0">
                <a:latin typeface="Calibri"/>
                <a:ea typeface="Malgun Gothic"/>
              </a:rPr>
              <a:t>Compilation</a:t>
            </a:r>
          </a:p>
          <a:p>
            <a:pPr marL="742950" lvl="1" indent="-285750">
              <a:buFont typeface="Arial"/>
              <a:buChar char="•"/>
            </a:pPr>
            <a:endParaRPr lang="en-US" sz="1200" dirty="0">
              <a:latin typeface="Calibri"/>
              <a:ea typeface="Malgun Gothic"/>
            </a:endParaRPr>
          </a:p>
          <a:p>
            <a:pPr marL="285750" indent="-285750">
              <a:buFont typeface="Arial"/>
              <a:buChar char="•"/>
            </a:pPr>
            <a:r>
              <a:rPr lang="en-US" sz="3200" b="1" dirty="0">
                <a:latin typeface="Calibri"/>
                <a:ea typeface="Malgun Gothic"/>
              </a:rPr>
              <a:t>How to Run </a:t>
            </a:r>
            <a:r>
              <a:rPr lang="en-US" sz="3200" b="1" dirty="0" err="1">
                <a:latin typeface="Calibri"/>
                <a:ea typeface="Malgun Gothic"/>
              </a:rPr>
              <a:t>CuPBoP</a:t>
            </a:r>
            <a:endParaRPr lang="en-US" sz="3200" b="1" dirty="0">
              <a:latin typeface="Calibri"/>
              <a:ea typeface="Malgun Gothic"/>
            </a:endParaRPr>
          </a:p>
          <a:p>
            <a:pPr marL="742950" lvl="1" indent="-285750">
              <a:buFont typeface="Arial"/>
              <a:buChar char="•"/>
            </a:pPr>
            <a:r>
              <a:rPr lang="en-US" sz="2800" dirty="0">
                <a:latin typeface="Calibri"/>
                <a:ea typeface="Malgun Gothic"/>
              </a:rPr>
              <a:t>Code Structure</a:t>
            </a:r>
          </a:p>
          <a:p>
            <a:pPr marL="742950" lvl="1" indent="-285750">
              <a:buFont typeface="Arial"/>
              <a:buChar char="•"/>
            </a:pPr>
            <a:r>
              <a:rPr lang="en-US" sz="2800" dirty="0">
                <a:latin typeface="Calibri"/>
                <a:ea typeface="Malgun Gothic"/>
              </a:rPr>
              <a:t>Step-by-step Tutorial</a:t>
            </a:r>
          </a:p>
          <a:p>
            <a:pPr marL="742950" lvl="1" indent="-285750">
              <a:buFont typeface="Arial"/>
              <a:buChar char="•"/>
            </a:pPr>
            <a:endParaRPr lang="en-US" sz="1200" dirty="0">
              <a:latin typeface="Calibri"/>
              <a:ea typeface="Malgun Gothic"/>
            </a:endParaRPr>
          </a:p>
          <a:p>
            <a:pPr marL="285750" indent="-285750">
              <a:buFont typeface="Arial"/>
              <a:buChar char="•"/>
            </a:pPr>
            <a:r>
              <a:rPr lang="en-US" sz="3200" b="1" dirty="0">
                <a:latin typeface="Calibri"/>
                <a:ea typeface="Malgun Gothic"/>
              </a:rPr>
              <a:t>Supporting Benchmarks</a:t>
            </a:r>
          </a:p>
        </p:txBody>
      </p:sp>
    </p:spTree>
    <p:extLst>
      <p:ext uri="{BB962C8B-B14F-4D97-AF65-F5344CB8AC3E}">
        <p14:creationId xmlns:p14="http://schemas.microsoft.com/office/powerpoint/2010/main" val="2499027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
        <p:nvSpPr>
          <p:cNvPr id="122" name="Rectangle 121">
            <a:extLst>
              <a:ext uri="{FF2B5EF4-FFF2-40B4-BE49-F238E27FC236}">
                <a16:creationId xmlns:a16="http://schemas.microsoft.com/office/drawing/2014/main" id="{BB2AECDE-8427-D5D8-56EA-36509D5A75A3}"/>
              </a:ext>
            </a:extLst>
          </p:cNvPr>
          <p:cNvSpPr/>
          <p:nvPr/>
        </p:nvSpPr>
        <p:spPr>
          <a:xfrm>
            <a:off x="9066727" y="3219718"/>
            <a:ext cx="2208833" cy="1299919"/>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76B15951-4D67-221B-F089-12900C0EDA22}"/>
              </a:ext>
            </a:extLst>
          </p:cNvPr>
          <p:cNvSpPr/>
          <p:nvPr/>
        </p:nvSpPr>
        <p:spPr>
          <a:xfrm>
            <a:off x="3885128" y="5235671"/>
            <a:ext cx="1745888" cy="960366"/>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59429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3"/>
                                        </p:tgtEl>
                                        <p:attrNameLst>
                                          <p:attrName>style.color</p:attrName>
                                        </p:attrNameLst>
                                      </p:cBhvr>
                                      <p:by>
                                        <p:hsl h="7200000" s="0" l="0"/>
                                      </p:by>
                                    </p:animClr>
                                    <p:animClr clrSpc="hsl" dir="cw">
                                      <p:cBhvr>
                                        <p:cTn id="7" dur="500" fill="hold"/>
                                        <p:tgtEl>
                                          <p:spTgt spid="3"/>
                                        </p:tgtEl>
                                        <p:attrNameLst>
                                          <p:attrName>fillcolor</p:attrName>
                                        </p:attrNameLst>
                                      </p:cBhvr>
                                      <p:by>
                                        <p:hsl h="7200000" s="0" l="0"/>
                                      </p:by>
                                    </p:animClr>
                                    <p:animClr clrSpc="hsl" dir="cw">
                                      <p:cBhvr>
                                        <p:cTn id="8" dur="500" fill="hold"/>
                                        <p:tgtEl>
                                          <p:spTgt spid="3"/>
                                        </p:tgtEl>
                                        <p:attrNameLst>
                                          <p:attrName>stroke.color</p:attrName>
                                        </p:attrNameLst>
                                      </p:cBhvr>
                                      <p:by>
                                        <p:hsl h="7200000" s="0" l="0"/>
                                      </p:by>
                                    </p:animClr>
                                    <p:set>
                                      <p:cBhvr>
                                        <p:cTn id="9" dur="500" fill="hold"/>
                                        <p:tgtEl>
                                          <p:spTgt spid="3"/>
                                        </p:tgtEl>
                                        <p:attrNameLst>
                                          <p:attrName>fill.type</p:attrName>
                                        </p:attrNameLst>
                                      </p:cBhvr>
                                      <p:to>
                                        <p:strVal val="solid"/>
                                      </p:to>
                                    </p:set>
                                  </p:childTnLst>
                                  <p:subTnLst>
                                    <p:animClr clrSpc="rgb" dir="cw">
                                      <p:cBhvr override="childStyle">
                                        <p:cTn dur="1" fill="hold" display="0" masterRel="nextClick" afterEffect="1"/>
                                        <p:tgtEl>
                                          <p:spTgt spid="3"/>
                                        </p:tgtEl>
                                        <p:attrNameLst>
                                          <p:attrName>ppt_c</p:attrName>
                                        </p:attrNameLst>
                                      </p:cBhvr>
                                      <p:to>
                                        <a:schemeClr val="hlink"/>
                                      </p:to>
                                    </p:animClr>
                                  </p:subTnLst>
                                </p:cTn>
                              </p:par>
                              <p:par>
                                <p:cTn id="10" presetID="21" presetClass="emph" presetSubtype="0" fill="hold" grpId="0" nodeType="withEffect">
                                  <p:stCondLst>
                                    <p:cond delay="0"/>
                                  </p:stCondLst>
                                  <p:childTnLst>
                                    <p:animClr clrSpc="hsl" dir="cw">
                                      <p:cBhvr override="childStyle">
                                        <p:cTn id="11" dur="500" fill="hold"/>
                                        <p:tgtEl>
                                          <p:spTgt spid="122"/>
                                        </p:tgtEl>
                                        <p:attrNameLst>
                                          <p:attrName>style.color</p:attrName>
                                        </p:attrNameLst>
                                      </p:cBhvr>
                                      <p:by>
                                        <p:hsl h="7200000" s="0" l="0"/>
                                      </p:by>
                                    </p:animClr>
                                    <p:animClr clrSpc="hsl" dir="cw">
                                      <p:cBhvr>
                                        <p:cTn id="12" dur="500" fill="hold"/>
                                        <p:tgtEl>
                                          <p:spTgt spid="122"/>
                                        </p:tgtEl>
                                        <p:attrNameLst>
                                          <p:attrName>fillcolor</p:attrName>
                                        </p:attrNameLst>
                                      </p:cBhvr>
                                      <p:by>
                                        <p:hsl h="7200000" s="0" l="0"/>
                                      </p:by>
                                    </p:animClr>
                                    <p:animClr clrSpc="hsl" dir="cw">
                                      <p:cBhvr>
                                        <p:cTn id="13" dur="500" fill="hold"/>
                                        <p:tgtEl>
                                          <p:spTgt spid="122"/>
                                        </p:tgtEl>
                                        <p:attrNameLst>
                                          <p:attrName>stroke.color</p:attrName>
                                        </p:attrNameLst>
                                      </p:cBhvr>
                                      <p:by>
                                        <p:hsl h="7200000" s="0" l="0"/>
                                      </p:by>
                                    </p:animClr>
                                    <p:set>
                                      <p:cBhvr>
                                        <p:cTn id="14" dur="500" fill="hold"/>
                                        <p:tgtEl>
                                          <p:spTgt spid="122"/>
                                        </p:tgtEl>
                                        <p:attrNameLst>
                                          <p:attrName>fill.type</p:attrName>
                                        </p:attrNameLst>
                                      </p:cBhvr>
                                      <p:to>
                                        <p:strVal val="solid"/>
                                      </p:to>
                                    </p:set>
                                  </p:childTnLst>
                                  <p:subTnLst>
                                    <p:animClr clrSpc="rgb" dir="cw">
                                      <p:cBhvr override="childStyle">
                                        <p:cTn dur="1" fill="hold" display="0" masterRel="nextClick" afterEffect="1"/>
                                        <p:tgtEl>
                                          <p:spTgt spid="122"/>
                                        </p:tgtEl>
                                        <p:attrNameLst>
                                          <p:attrName>ppt_c</p:attrName>
                                        </p:attrNameLst>
                                      </p:cBhvr>
                                      <p:to>
                                        <a:schemeClr va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
        <p:nvSpPr>
          <p:cNvPr id="122" name="Rectangle 121">
            <a:extLst>
              <a:ext uri="{FF2B5EF4-FFF2-40B4-BE49-F238E27FC236}">
                <a16:creationId xmlns:a16="http://schemas.microsoft.com/office/drawing/2014/main" id="{BB2AECDE-8427-D5D8-56EA-36509D5A75A3}"/>
              </a:ext>
            </a:extLst>
          </p:cNvPr>
          <p:cNvSpPr/>
          <p:nvPr/>
        </p:nvSpPr>
        <p:spPr>
          <a:xfrm>
            <a:off x="9066727" y="3219718"/>
            <a:ext cx="2208833" cy="1299919"/>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3D8EBD76-41E0-4988-724F-BC98846F763F}"/>
              </a:ext>
            </a:extLst>
          </p:cNvPr>
          <p:cNvSpPr txBox="1"/>
          <p:nvPr/>
        </p:nvSpPr>
        <p:spPr>
          <a:xfrm>
            <a:off x="7541578" y="5110271"/>
            <a:ext cx="4592506" cy="954107"/>
          </a:xfrm>
          <a:prstGeom prst="rect">
            <a:avLst/>
          </a:prstGeom>
          <a:solidFill>
            <a:schemeClr val="bg2"/>
          </a:solidFill>
          <a:ln w="28575">
            <a:solidFill>
              <a:schemeClr val="accent5"/>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sz="2800" b="1" dirty="0">
                <a:solidFill>
                  <a:prstClr val="black"/>
                </a:solidFill>
                <a:latin typeface="Calibri"/>
                <a:ea typeface="Malgun Gothic"/>
              </a:rPr>
              <a:t>Implement CUDA APIs for non-NVIDIA devices</a:t>
            </a:r>
            <a:endParaRPr lang="en-US" sz="2800" b="1" dirty="0">
              <a:solidFill>
                <a:prstClr val="black"/>
              </a:solidFill>
              <a:latin typeface="Calibri" panose="020F0502020204030204" pitchFamily="34" charset="0"/>
              <a:ea typeface="Malgun Gothic" panose="020B0503020000020004" pitchFamily="34" charset="-127"/>
            </a:endParaRPr>
          </a:p>
        </p:txBody>
      </p:sp>
      <p:cxnSp>
        <p:nvCxnSpPr>
          <p:cNvPr id="125" name="Straight Arrow Connector 124">
            <a:extLst>
              <a:ext uri="{FF2B5EF4-FFF2-40B4-BE49-F238E27FC236}">
                <a16:creationId xmlns:a16="http://schemas.microsoft.com/office/drawing/2014/main" id="{2C76E2BE-E32D-BF18-6E73-AD51E3C9D202}"/>
              </a:ext>
            </a:extLst>
          </p:cNvPr>
          <p:cNvCxnSpPr>
            <a:stCxn id="122" idx="2"/>
          </p:cNvCxnSpPr>
          <p:nvPr/>
        </p:nvCxnSpPr>
        <p:spPr>
          <a:xfrm flipH="1">
            <a:off x="10166104" y="4519637"/>
            <a:ext cx="5040" cy="59699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187333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22"/>
                                        </p:tgtEl>
                                        <p:attrNameLst>
                                          <p:attrName>style.color</p:attrName>
                                        </p:attrNameLst>
                                      </p:cBhvr>
                                      <p:by>
                                        <p:hsl h="7200000" s="0" l="0"/>
                                      </p:by>
                                    </p:animClr>
                                    <p:animClr clrSpc="hsl" dir="cw">
                                      <p:cBhvr>
                                        <p:cTn id="7" dur="500" fill="hold"/>
                                        <p:tgtEl>
                                          <p:spTgt spid="122"/>
                                        </p:tgtEl>
                                        <p:attrNameLst>
                                          <p:attrName>fillcolor</p:attrName>
                                        </p:attrNameLst>
                                      </p:cBhvr>
                                      <p:by>
                                        <p:hsl h="7200000" s="0" l="0"/>
                                      </p:by>
                                    </p:animClr>
                                    <p:animClr clrSpc="hsl" dir="cw">
                                      <p:cBhvr>
                                        <p:cTn id="8" dur="500" fill="hold"/>
                                        <p:tgtEl>
                                          <p:spTgt spid="122"/>
                                        </p:tgtEl>
                                        <p:attrNameLst>
                                          <p:attrName>stroke.color</p:attrName>
                                        </p:attrNameLst>
                                      </p:cBhvr>
                                      <p:by>
                                        <p:hsl h="7200000" s="0" l="0"/>
                                      </p:by>
                                    </p:animClr>
                                    <p:set>
                                      <p:cBhvr>
                                        <p:cTn id="9" dur="500" fill="hold"/>
                                        <p:tgtEl>
                                          <p:spTgt spid="12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p:txBody>
          <a:bodyPr vert="horz" anchor="b" anchorCtr="0">
            <a:normAutofit/>
          </a:bodyPr>
          <a:lstStyle/>
          <a:p>
            <a:r>
              <a:rPr lang="en-US" sz="3200" b="1" dirty="0">
                <a:solidFill>
                  <a:schemeClr val="bg2">
                    <a:lumMod val="25000"/>
                  </a:schemeClr>
                </a:solidFill>
                <a:latin typeface="Tahoma" pitchFamily="34" charset="0"/>
                <a:cs typeface="Tahoma" pitchFamily="34" charset="0"/>
              </a:rPr>
              <a:t>Case study: CUDA Runtime Functions</a:t>
            </a:r>
          </a:p>
        </p:txBody>
      </p:sp>
      <p:pic>
        <p:nvPicPr>
          <p:cNvPr id="11" name="Picture 11" descr="Text&#10;&#10;Description automatically generated">
            <a:extLst>
              <a:ext uri="{FF2B5EF4-FFF2-40B4-BE49-F238E27FC236}">
                <a16:creationId xmlns:a16="http://schemas.microsoft.com/office/drawing/2014/main" id="{3E45862F-507D-993F-5079-A2A6DB80FA21}"/>
              </a:ext>
            </a:extLst>
          </p:cNvPr>
          <p:cNvPicPr>
            <a:picLocks noGrp="1" noChangeAspect="1"/>
          </p:cNvPicPr>
          <p:nvPr>
            <p:ph sz="quarter" idx="13"/>
          </p:nvPr>
        </p:nvPicPr>
        <p:blipFill>
          <a:blip r:embed="rId3"/>
          <a:stretch>
            <a:fillRect/>
          </a:stretch>
        </p:blipFill>
        <p:spPr>
          <a:xfrm>
            <a:off x="2275732" y="1259298"/>
            <a:ext cx="4758396" cy="4760049"/>
          </a:xfrm>
        </p:spPr>
      </p:pic>
      <p:sp>
        <p:nvSpPr>
          <p:cNvPr id="12" name="Rectangle 11">
            <a:extLst>
              <a:ext uri="{FF2B5EF4-FFF2-40B4-BE49-F238E27FC236}">
                <a16:creationId xmlns:a16="http://schemas.microsoft.com/office/drawing/2014/main" id="{8E94DF9E-14BA-6803-8AE6-12E83A48D8C8}"/>
              </a:ext>
            </a:extLst>
          </p:cNvPr>
          <p:cNvSpPr/>
          <p:nvPr/>
        </p:nvSpPr>
        <p:spPr>
          <a:xfrm>
            <a:off x="2811592" y="1142193"/>
            <a:ext cx="3360338" cy="888551"/>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sp>
        <p:nvSpPr>
          <p:cNvPr id="13" name="Rectangle 12">
            <a:extLst>
              <a:ext uri="{FF2B5EF4-FFF2-40B4-BE49-F238E27FC236}">
                <a16:creationId xmlns:a16="http://schemas.microsoft.com/office/drawing/2014/main" id="{F9432805-A631-B18C-82AF-65FFF6317832}"/>
              </a:ext>
            </a:extLst>
          </p:cNvPr>
          <p:cNvSpPr/>
          <p:nvPr/>
        </p:nvSpPr>
        <p:spPr>
          <a:xfrm>
            <a:off x="2904487" y="3145470"/>
            <a:ext cx="3982323" cy="630062"/>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sp>
        <p:nvSpPr>
          <p:cNvPr id="14" name="TextBox 13">
            <a:extLst>
              <a:ext uri="{FF2B5EF4-FFF2-40B4-BE49-F238E27FC236}">
                <a16:creationId xmlns:a16="http://schemas.microsoft.com/office/drawing/2014/main" id="{D6DEC053-8992-FFA8-9B0B-BC5FFFA39244}"/>
              </a:ext>
            </a:extLst>
          </p:cNvPr>
          <p:cNvSpPr txBox="1"/>
          <p:nvPr/>
        </p:nvSpPr>
        <p:spPr>
          <a:xfrm>
            <a:off x="7793157" y="2983447"/>
            <a:ext cx="3935204"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Calibri"/>
                <a:ea typeface="Malgun Gothic"/>
              </a:rPr>
              <a:t>How should we handle CUDA Runtime functions?</a:t>
            </a:r>
            <a:endParaRPr lang="en-US" sz="2800" dirty="0"/>
          </a:p>
        </p:txBody>
      </p:sp>
      <p:sp>
        <p:nvSpPr>
          <p:cNvPr id="3" name="Rectangle 2">
            <a:extLst>
              <a:ext uri="{FF2B5EF4-FFF2-40B4-BE49-F238E27FC236}">
                <a16:creationId xmlns:a16="http://schemas.microsoft.com/office/drawing/2014/main" id="{7A813153-4667-F0E9-F142-BB6304C6829E}"/>
              </a:ext>
            </a:extLst>
          </p:cNvPr>
          <p:cNvSpPr/>
          <p:nvPr/>
        </p:nvSpPr>
        <p:spPr>
          <a:xfrm>
            <a:off x="2904486" y="5128554"/>
            <a:ext cx="4046944" cy="912782"/>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chemeClr val="dk1"/>
              </a:solidFill>
            </a:endParaRPr>
          </a:p>
        </p:txBody>
      </p:sp>
      <p:pic>
        <p:nvPicPr>
          <p:cNvPr id="8" name="Picture 7">
            <a:extLst>
              <a:ext uri="{FF2B5EF4-FFF2-40B4-BE49-F238E27FC236}">
                <a16:creationId xmlns:a16="http://schemas.microsoft.com/office/drawing/2014/main" id="{86F488DC-E71F-F8A3-A4FA-C68726EB8503}"/>
              </a:ext>
            </a:extLst>
          </p:cNvPr>
          <p:cNvPicPr>
            <a:picLocks noChangeAspect="1"/>
          </p:cNvPicPr>
          <p:nvPr/>
        </p:nvPicPr>
        <p:blipFill>
          <a:blip r:embed="rId4"/>
          <a:stretch>
            <a:fillRect/>
          </a:stretch>
        </p:blipFill>
        <p:spPr>
          <a:xfrm>
            <a:off x="536914" y="6324633"/>
            <a:ext cx="2210868" cy="416280"/>
          </a:xfrm>
          <a:prstGeom prst="rect">
            <a:avLst/>
          </a:prstGeom>
        </p:spPr>
      </p:pic>
      <p:sp>
        <p:nvSpPr>
          <p:cNvPr id="9" name="Left Brace 8">
            <a:extLst>
              <a:ext uri="{FF2B5EF4-FFF2-40B4-BE49-F238E27FC236}">
                <a16:creationId xmlns:a16="http://schemas.microsoft.com/office/drawing/2014/main" id="{14A08E0D-0DCB-0940-4A0E-475CAC9F5FBF}"/>
              </a:ext>
            </a:extLst>
          </p:cNvPr>
          <p:cNvSpPr/>
          <p:nvPr/>
        </p:nvSpPr>
        <p:spPr>
          <a:xfrm flipH="1">
            <a:off x="7034128" y="1455313"/>
            <a:ext cx="461376" cy="4143389"/>
          </a:xfrm>
          <a:prstGeom prst="lef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5477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Runtime </a:t>
            </a:r>
            <a:r>
              <a:rPr lang="en-US" sz="24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(CUDA API Implementation)</a:t>
            </a:r>
          </a:p>
        </p:txBody>
      </p:sp>
      <p:pic>
        <p:nvPicPr>
          <p:cNvPr id="10" name="Picture 16" descr="A picture containing diagram&#10;&#10;Description automatically generated">
            <a:extLst>
              <a:ext uri="{FF2B5EF4-FFF2-40B4-BE49-F238E27FC236}">
                <a16:creationId xmlns:a16="http://schemas.microsoft.com/office/drawing/2014/main" id="{6AF7DB7C-33E5-E9D4-6F0B-3950E092323B}"/>
              </a:ext>
            </a:extLst>
          </p:cNvPr>
          <p:cNvPicPr>
            <a:picLocks noGrp="1" noChangeAspect="1"/>
          </p:cNvPicPr>
          <p:nvPr>
            <p:ph sz="quarter" idx="13"/>
          </p:nvPr>
        </p:nvPicPr>
        <p:blipFill>
          <a:blip r:embed="rId3"/>
          <a:stretch>
            <a:fillRect/>
          </a:stretch>
        </p:blipFill>
        <p:spPr>
          <a:xfrm>
            <a:off x="2005616" y="1143000"/>
            <a:ext cx="6213271" cy="2903141"/>
          </a:xfrm>
        </p:spPr>
      </p:pic>
      <p:sp>
        <p:nvSpPr>
          <p:cNvPr id="4" name="TextBox 3">
            <a:extLst>
              <a:ext uri="{FF2B5EF4-FFF2-40B4-BE49-F238E27FC236}">
                <a16:creationId xmlns:a16="http://schemas.microsoft.com/office/drawing/2014/main" id="{87559608-74EB-F633-43C1-1779B9BB6A71}"/>
              </a:ext>
            </a:extLst>
          </p:cNvPr>
          <p:cNvSpPr txBox="1"/>
          <p:nvPr/>
        </p:nvSpPr>
        <p:spPr>
          <a:xfrm>
            <a:off x="1642348" y="4345582"/>
            <a:ext cx="9705206" cy="156966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By changing the link path, </a:t>
            </a:r>
            <a:br>
              <a:rPr lang="en-US" sz="2400" dirty="0">
                <a:solidFill>
                  <a:prstClr val="black"/>
                </a:solidFill>
                <a:latin typeface="Calibri" panose="020F0502020204030204" pitchFamily="34" charset="0"/>
                <a:ea typeface="Malgun Gothic" panose="020B0503020000020004" pitchFamily="34" charset="-127"/>
              </a:rPr>
            </a:br>
            <a:r>
              <a:rPr lang="en-US" sz="2400" dirty="0">
                <a:solidFill>
                  <a:prstClr val="black"/>
                </a:solidFill>
                <a:latin typeface="Calibri"/>
                <a:ea typeface="Malgun Gothic"/>
              </a:rPr>
              <a:t>CUDA code can be executed on Vortex without modifications.</a:t>
            </a:r>
          </a:p>
          <a:p>
            <a:pPr marL="342900" indent="-34290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To support a new CUDA API, </a:t>
            </a:r>
            <a:br>
              <a:rPr lang="en-US" sz="2400" dirty="0">
                <a:solidFill>
                  <a:prstClr val="black"/>
                </a:solidFill>
                <a:latin typeface="Calibri" panose="020F0502020204030204" pitchFamily="34" charset="0"/>
                <a:ea typeface="Malgun Gothic" panose="020B0503020000020004" pitchFamily="34" charset="-127"/>
              </a:rPr>
            </a:br>
            <a:r>
              <a:rPr lang="en-US" sz="2400" dirty="0">
                <a:solidFill>
                  <a:prstClr val="black"/>
                </a:solidFill>
                <a:latin typeface="Calibri"/>
                <a:ea typeface="Malgun Gothic"/>
              </a:rPr>
              <a:t>the developers only need to implement the new API in the library.</a:t>
            </a:r>
            <a:endParaRPr lang="en-US" sz="2400" dirty="0">
              <a:solidFill>
                <a:prstClr val="black"/>
              </a:solidFill>
              <a:latin typeface="Calibri" panose="020F0502020204030204" pitchFamily="34" charset="0"/>
              <a:ea typeface="Malgun Gothic" panose="020B0503020000020004" pitchFamily="34" charset="-127"/>
            </a:endParaRPr>
          </a:p>
        </p:txBody>
      </p:sp>
      <p:cxnSp>
        <p:nvCxnSpPr>
          <p:cNvPr id="9" name="Straight Arrow Connector 8">
            <a:extLst>
              <a:ext uri="{FF2B5EF4-FFF2-40B4-BE49-F238E27FC236}">
                <a16:creationId xmlns:a16="http://schemas.microsoft.com/office/drawing/2014/main" id="{3541215B-BC8E-7C55-D416-EA8AFB795257}"/>
              </a:ext>
            </a:extLst>
          </p:cNvPr>
          <p:cNvCxnSpPr>
            <a:cxnSpLocks/>
          </p:cNvCxnSpPr>
          <p:nvPr/>
        </p:nvCxnSpPr>
        <p:spPr>
          <a:xfrm>
            <a:off x="8085254" y="3291289"/>
            <a:ext cx="882281" cy="0"/>
          </a:xfrm>
          <a:prstGeom prst="straightConnector1">
            <a:avLst/>
          </a:prstGeom>
          <a:ln>
            <a:solidFill>
              <a:schemeClr val="accent5"/>
            </a:solidFill>
            <a:tailEnd type="triangle"/>
          </a:ln>
        </p:spPr>
        <p:style>
          <a:lnRef idx="2">
            <a:schemeClr val="accent6"/>
          </a:lnRef>
          <a:fillRef idx="1">
            <a:schemeClr val="lt1"/>
          </a:fillRef>
          <a:effectRef idx="0">
            <a:schemeClr val="accent6"/>
          </a:effectRef>
          <a:fontRef idx="minor">
            <a:schemeClr val="dk1"/>
          </a:fontRef>
        </p:style>
      </p:cxnSp>
      <p:sp>
        <p:nvSpPr>
          <p:cNvPr id="13" name="TextBox 12">
            <a:extLst>
              <a:ext uri="{FF2B5EF4-FFF2-40B4-BE49-F238E27FC236}">
                <a16:creationId xmlns:a16="http://schemas.microsoft.com/office/drawing/2014/main" id="{B442E5AB-8D1E-99AF-CD8E-77C9486E99B4}"/>
              </a:ext>
            </a:extLst>
          </p:cNvPr>
          <p:cNvSpPr txBox="1"/>
          <p:nvPr/>
        </p:nvSpPr>
        <p:spPr>
          <a:xfrm>
            <a:off x="8967536" y="2964508"/>
            <a:ext cx="1975284" cy="923330"/>
          </a:xfrm>
          <a:prstGeom prst="rect">
            <a:avLst/>
          </a:prstGeom>
          <a:ln>
            <a:solidFill>
              <a:schemeClr val="accent5"/>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b="1" i="0" dirty="0">
                <a:effectLst/>
                <a:latin typeface="+mj-lt"/>
              </a:rPr>
              <a:t>…</a:t>
            </a:r>
          </a:p>
          <a:p>
            <a:r>
              <a:rPr lang="en-US" b="1" i="0" dirty="0" err="1">
                <a:effectLst/>
                <a:latin typeface="+mj-lt"/>
              </a:rPr>
              <a:t>vx_mem_alloc</a:t>
            </a:r>
            <a:r>
              <a:rPr lang="en-US" b="0" i="0" dirty="0">
                <a:effectLst/>
                <a:latin typeface="+mj-lt"/>
              </a:rPr>
              <a:t>(…)</a:t>
            </a:r>
          </a:p>
          <a:p>
            <a:r>
              <a:rPr lang="en-US" dirty="0">
                <a:latin typeface="+mj-lt"/>
              </a:rPr>
              <a:t>…</a:t>
            </a:r>
            <a:endParaRPr lang="en-US" dirty="0"/>
          </a:p>
        </p:txBody>
      </p:sp>
      <p:pic>
        <p:nvPicPr>
          <p:cNvPr id="14" name="Picture 13">
            <a:extLst>
              <a:ext uri="{FF2B5EF4-FFF2-40B4-BE49-F238E27FC236}">
                <a16:creationId xmlns:a16="http://schemas.microsoft.com/office/drawing/2014/main" id="{8E40B958-69AA-A349-99BD-C254B3A17EC4}"/>
              </a:ext>
            </a:extLst>
          </p:cNvPr>
          <p:cNvPicPr>
            <a:picLocks noChangeAspect="1"/>
          </p:cNvPicPr>
          <p:nvPr/>
        </p:nvPicPr>
        <p:blipFill>
          <a:blip r:embed="rId4"/>
          <a:stretch>
            <a:fillRect/>
          </a:stretch>
        </p:blipFill>
        <p:spPr>
          <a:xfrm>
            <a:off x="536914" y="6324633"/>
            <a:ext cx="2210868" cy="416280"/>
          </a:xfrm>
          <a:prstGeom prst="rect">
            <a:avLst/>
          </a:prstGeom>
        </p:spPr>
      </p:pic>
      <p:cxnSp>
        <p:nvCxnSpPr>
          <p:cNvPr id="15" name="Straight Arrow Connector 14">
            <a:extLst>
              <a:ext uri="{FF2B5EF4-FFF2-40B4-BE49-F238E27FC236}">
                <a16:creationId xmlns:a16="http://schemas.microsoft.com/office/drawing/2014/main" id="{BBC39030-6B19-A54D-BF5A-CEBF331CF4FE}"/>
              </a:ext>
            </a:extLst>
          </p:cNvPr>
          <p:cNvCxnSpPr>
            <a:cxnSpLocks/>
          </p:cNvCxnSpPr>
          <p:nvPr/>
        </p:nvCxnSpPr>
        <p:spPr>
          <a:xfrm flipV="1">
            <a:off x="4407108" y="3787726"/>
            <a:ext cx="959371" cy="557856"/>
          </a:xfrm>
          <a:prstGeom prst="straightConnector1">
            <a:avLst/>
          </a:prstGeom>
          <a:noFill/>
          <a:ln w="28575" cap="flat" cmpd="sng" algn="ctr">
            <a:solidFill>
              <a:sysClr val="windowText" lastClr="000000"/>
            </a:solidFill>
            <a:prstDash val="sysDot"/>
            <a:tailEnd type="triangle"/>
          </a:ln>
          <a:effectLst>
            <a:outerShdw blurRad="38100" dist="25400" dir="5400000" rotWithShape="0">
              <a:srgbClr val="000000">
                <a:alpha val="40000"/>
              </a:srgbClr>
            </a:outerShdw>
          </a:effectLst>
        </p:spPr>
      </p:cxnSp>
      <p:sp>
        <p:nvSpPr>
          <p:cNvPr id="21" name="Rectangle: Rounded Corners 9">
            <a:extLst>
              <a:ext uri="{FF2B5EF4-FFF2-40B4-BE49-F238E27FC236}">
                <a16:creationId xmlns:a16="http://schemas.microsoft.com/office/drawing/2014/main" id="{03B6B101-3759-F2EF-17F5-94F297F2667C}"/>
              </a:ext>
            </a:extLst>
          </p:cNvPr>
          <p:cNvSpPr/>
          <p:nvPr/>
        </p:nvSpPr>
        <p:spPr>
          <a:xfrm>
            <a:off x="8967534" y="2555116"/>
            <a:ext cx="1975283" cy="453159"/>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a:solidFill>
                  <a:prstClr val="white"/>
                </a:solidFill>
                <a:latin typeface="Calibri"/>
                <a:ea typeface="맑은 고딕"/>
              </a:rPr>
              <a:t>Vortex Runtime</a:t>
            </a:r>
          </a:p>
        </p:txBody>
      </p:sp>
    </p:spTree>
    <p:extLst>
      <p:ext uri="{BB962C8B-B14F-4D97-AF65-F5344CB8AC3E}">
        <p14:creationId xmlns:p14="http://schemas.microsoft.com/office/powerpoint/2010/main" val="42836082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4E4C2-0978-5C6F-2FE8-1AA798D12D49}"/>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framework</a:t>
            </a:r>
            <a:endPar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12" name="Rectangle: Rounded Corners 11">
            <a:extLst>
              <a:ext uri="{FF2B5EF4-FFF2-40B4-BE49-F238E27FC236}">
                <a16:creationId xmlns:a16="http://schemas.microsoft.com/office/drawing/2014/main" id="{1C4AE848-F25A-FC10-8A11-1ED9FC2567E0}"/>
              </a:ext>
            </a:extLst>
          </p:cNvPr>
          <p:cNvSpPr/>
          <p:nvPr/>
        </p:nvSpPr>
        <p:spPr>
          <a:xfrm>
            <a:off x="810815" y="1609608"/>
            <a:ext cx="1683786" cy="1517344"/>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endParaRPr lang="en-US" dirty="0">
              <a:solidFill>
                <a:prstClr val="white"/>
              </a:solidFill>
              <a:latin typeface="Calibri"/>
              <a:ea typeface="맑은 고딕"/>
              <a:cs typeface="Calibri"/>
            </a:endParaRPr>
          </a:p>
        </p:txBody>
      </p:sp>
      <p:sp>
        <p:nvSpPr>
          <p:cNvPr id="14" name="Rectangle: Rounded Corners 13">
            <a:extLst>
              <a:ext uri="{FF2B5EF4-FFF2-40B4-BE49-F238E27FC236}">
                <a16:creationId xmlns:a16="http://schemas.microsoft.com/office/drawing/2014/main" id="{20468352-0484-2587-3E19-3813DB3AE11A}"/>
              </a:ext>
            </a:extLst>
          </p:cNvPr>
          <p:cNvSpPr/>
          <p:nvPr/>
        </p:nvSpPr>
        <p:spPr>
          <a:xfrm>
            <a:off x="891642" y="1912794"/>
            <a:ext cx="1514272" cy="485883"/>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 code</a:t>
            </a:r>
          </a:p>
        </p:txBody>
      </p:sp>
      <p:sp>
        <p:nvSpPr>
          <p:cNvPr id="15" name="Rectangle: Rounded Corners 14">
            <a:extLst>
              <a:ext uri="{FF2B5EF4-FFF2-40B4-BE49-F238E27FC236}">
                <a16:creationId xmlns:a16="http://schemas.microsoft.com/office/drawing/2014/main" id="{2BBEA384-1625-5434-7A16-0EE91CCE236C}"/>
              </a:ext>
            </a:extLst>
          </p:cNvPr>
          <p:cNvSpPr/>
          <p:nvPr/>
        </p:nvSpPr>
        <p:spPr>
          <a:xfrm>
            <a:off x="2846613" y="2517592"/>
            <a:ext cx="1724542"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17" name="Rectangle: Rounded Corners 16">
            <a:extLst>
              <a:ext uri="{FF2B5EF4-FFF2-40B4-BE49-F238E27FC236}">
                <a16:creationId xmlns:a16="http://schemas.microsoft.com/office/drawing/2014/main" id="{8FF8FEC6-662C-B068-11F8-454191263DE8}"/>
              </a:ext>
            </a:extLst>
          </p:cNvPr>
          <p:cNvSpPr/>
          <p:nvPr/>
        </p:nvSpPr>
        <p:spPr>
          <a:xfrm>
            <a:off x="9258953" y="3313329"/>
            <a:ext cx="1814302" cy="1136713"/>
          </a:xfrm>
          <a:prstGeom prst="roundRect">
            <a:avLst/>
          </a:prstGeom>
          <a:solidFill>
            <a:srgbClr val="DBCCAC"/>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b="1" dirty="0" err="1">
                <a:solidFill>
                  <a:schemeClr val="tx1"/>
                </a:solidFill>
                <a:latin typeface="Calibri"/>
                <a:ea typeface="맑은 고딕"/>
                <a:cs typeface="Calibri"/>
              </a:rPr>
              <a:t>CuPBoP</a:t>
            </a:r>
            <a:r>
              <a:rPr lang="en-US" b="1" dirty="0">
                <a:solidFill>
                  <a:schemeClr val="tx1"/>
                </a:solidFill>
                <a:latin typeface="Calibri"/>
                <a:ea typeface="맑은 고딕"/>
                <a:cs typeface="Calibri"/>
              </a:rPr>
              <a:t> </a:t>
            </a:r>
            <a:r>
              <a:rPr lang="en-US" dirty="0">
                <a:solidFill>
                  <a:schemeClr val="tx1"/>
                </a:solidFill>
                <a:latin typeface="Calibri"/>
                <a:ea typeface="맑은 고딕"/>
                <a:cs typeface="Calibri"/>
              </a:rPr>
              <a:t>Runtime library</a:t>
            </a:r>
          </a:p>
        </p:txBody>
      </p:sp>
      <p:sp>
        <p:nvSpPr>
          <p:cNvPr id="18" name="Rectangle: Rounded Corners 17">
            <a:extLst>
              <a:ext uri="{FF2B5EF4-FFF2-40B4-BE49-F238E27FC236}">
                <a16:creationId xmlns:a16="http://schemas.microsoft.com/office/drawing/2014/main" id="{C2B5C3EE-E0CF-E0A6-D599-1624BAF8F40E}"/>
              </a:ext>
            </a:extLst>
          </p:cNvPr>
          <p:cNvSpPr/>
          <p:nvPr/>
        </p:nvSpPr>
        <p:spPr>
          <a:xfrm>
            <a:off x="2846614" y="1916012"/>
            <a:ext cx="1724543"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NVVM IR</a:t>
            </a:r>
          </a:p>
        </p:txBody>
      </p:sp>
      <p:sp>
        <p:nvSpPr>
          <p:cNvPr id="21" name="Rectangle: Rounded Corners 20">
            <a:extLst>
              <a:ext uri="{FF2B5EF4-FFF2-40B4-BE49-F238E27FC236}">
                <a16:creationId xmlns:a16="http://schemas.microsoft.com/office/drawing/2014/main" id="{6DE31A14-9DEF-1A2E-EB54-4A1B062E553C}"/>
              </a:ext>
            </a:extLst>
          </p:cNvPr>
          <p:cNvSpPr/>
          <p:nvPr/>
        </p:nvSpPr>
        <p:spPr>
          <a:xfrm>
            <a:off x="9217933" y="1944415"/>
            <a:ext cx="1913559" cy="118253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Executable file </a:t>
            </a:r>
          </a:p>
        </p:txBody>
      </p:sp>
      <p:cxnSp>
        <p:nvCxnSpPr>
          <p:cNvPr id="22" name="Straight Arrow Connector 21">
            <a:extLst>
              <a:ext uri="{FF2B5EF4-FFF2-40B4-BE49-F238E27FC236}">
                <a16:creationId xmlns:a16="http://schemas.microsoft.com/office/drawing/2014/main" id="{910D8A19-96A1-1DB1-4022-7E5F7B359EF8}"/>
              </a:ext>
            </a:extLst>
          </p:cNvPr>
          <p:cNvCxnSpPr/>
          <p:nvPr/>
        </p:nvCxnSpPr>
        <p:spPr>
          <a:xfrm>
            <a:off x="2509301" y="2197916"/>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6F174D-0D36-D512-EA11-1FB1A6D67F00}"/>
              </a:ext>
            </a:extLst>
          </p:cNvPr>
          <p:cNvCxnSpPr>
            <a:cxnSpLocks/>
            <a:stCxn id="17" idx="0"/>
            <a:endCxn id="21" idx="2"/>
          </p:cNvCxnSpPr>
          <p:nvPr/>
        </p:nvCxnSpPr>
        <p:spPr>
          <a:xfrm flipV="1">
            <a:off x="10166104" y="3126953"/>
            <a:ext cx="8609" cy="1863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1">
            <a:extLst>
              <a:ext uri="{FF2B5EF4-FFF2-40B4-BE49-F238E27FC236}">
                <a16:creationId xmlns:a16="http://schemas.microsoft.com/office/drawing/2014/main" id="{14C80487-6F85-26E7-1730-ECA725AA8768}"/>
              </a:ext>
            </a:extLst>
          </p:cNvPr>
          <p:cNvSpPr txBox="1"/>
          <p:nvPr/>
        </p:nvSpPr>
        <p:spPr>
          <a:xfrm>
            <a:off x="872038" y="1576535"/>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ea typeface="맑은 고딕"/>
              </a:rPr>
              <a:t>CUDA program</a:t>
            </a:r>
            <a:endParaRPr lang="en-US" dirty="0">
              <a:solidFill>
                <a:prstClr val="black"/>
              </a:solidFill>
              <a:latin typeface="Calibri"/>
              <a:ea typeface="맑은 고딕"/>
              <a:cs typeface="Calibri"/>
            </a:endParaRPr>
          </a:p>
        </p:txBody>
      </p:sp>
      <p:sp>
        <p:nvSpPr>
          <p:cNvPr id="31" name="TextBox 22">
            <a:extLst>
              <a:ext uri="{FF2B5EF4-FFF2-40B4-BE49-F238E27FC236}">
                <a16:creationId xmlns:a16="http://schemas.microsoft.com/office/drawing/2014/main" id="{5F2670AE-C73C-0A2B-A1E4-DC1183A03CF5}"/>
              </a:ext>
            </a:extLst>
          </p:cNvPr>
          <p:cNvSpPr txBox="1"/>
          <p:nvPr/>
        </p:nvSpPr>
        <p:spPr>
          <a:xfrm>
            <a:off x="1951045" y="5256800"/>
            <a:ext cx="1451774" cy="923330"/>
          </a:xfrm>
          <a:prstGeom prst="rect">
            <a:avLst/>
          </a:prstGeom>
          <a:ln>
            <a:noFill/>
          </a:ln>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dirty="0">
                <a:solidFill>
                  <a:prstClr val="black"/>
                </a:solidFill>
                <a:latin typeface="Calibri"/>
                <a:ea typeface="맑은 고딕"/>
              </a:rPr>
              <a:t>Front-end</a:t>
            </a:r>
          </a:p>
          <a:p>
            <a:pPr algn="ctr" fontAlgn="base">
              <a:spcBef>
                <a:spcPct val="0"/>
              </a:spcBef>
              <a:spcAft>
                <a:spcPct val="0"/>
              </a:spcAft>
            </a:pPr>
            <a:r>
              <a:rPr lang="en-US" dirty="0">
                <a:solidFill>
                  <a:prstClr val="black"/>
                </a:solidFill>
                <a:latin typeface="Calibri"/>
                <a:ea typeface="맑은 고딕"/>
              </a:rPr>
              <a:t>Compilation</a:t>
            </a:r>
          </a:p>
          <a:p>
            <a:pPr algn="ctr" fontAlgn="base">
              <a:spcBef>
                <a:spcPct val="0"/>
              </a:spcBef>
              <a:spcAft>
                <a:spcPct val="0"/>
              </a:spcAft>
            </a:pPr>
            <a:r>
              <a:rPr lang="en-US" dirty="0">
                <a:solidFill>
                  <a:prstClr val="black"/>
                </a:solidFill>
                <a:latin typeface="Calibri"/>
                <a:ea typeface="맑은 고딕"/>
              </a:rPr>
              <a:t>(Clang)</a:t>
            </a:r>
          </a:p>
        </p:txBody>
      </p:sp>
      <p:sp>
        <p:nvSpPr>
          <p:cNvPr id="35" name="Rectangle: Rounded Corners 34">
            <a:extLst>
              <a:ext uri="{FF2B5EF4-FFF2-40B4-BE49-F238E27FC236}">
                <a16:creationId xmlns:a16="http://schemas.microsoft.com/office/drawing/2014/main" id="{1564AB0D-D01B-614F-F179-AAEEB1DD870A}"/>
              </a:ext>
            </a:extLst>
          </p:cNvPr>
          <p:cNvSpPr/>
          <p:nvPr/>
        </p:nvSpPr>
        <p:spPr>
          <a:xfrm>
            <a:off x="891643" y="2517592"/>
            <a:ext cx="1514271" cy="490445"/>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 code</a:t>
            </a:r>
          </a:p>
        </p:txBody>
      </p:sp>
      <p:sp>
        <p:nvSpPr>
          <p:cNvPr id="13" name="TextBox 12">
            <a:extLst>
              <a:ext uri="{FF2B5EF4-FFF2-40B4-BE49-F238E27FC236}">
                <a16:creationId xmlns:a16="http://schemas.microsoft.com/office/drawing/2014/main" id="{FCD6541D-BB2E-2A4A-642D-9A0E587D09A4}"/>
              </a:ext>
            </a:extLst>
          </p:cNvPr>
          <p:cNvSpPr txBox="1"/>
          <p:nvPr/>
        </p:nvSpPr>
        <p:spPr>
          <a:xfrm>
            <a:off x="3858331" y="5235672"/>
            <a:ext cx="17458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b="1" dirty="0" err="1">
                <a:solidFill>
                  <a:prstClr val="black"/>
                </a:solidFill>
                <a:latin typeface="Calibri"/>
                <a:ea typeface="Malgun Gothic"/>
              </a:rPr>
              <a:t>CuPBoP</a:t>
            </a:r>
            <a:endParaRPr lang="en-US" b="1" dirty="0">
              <a:solidFill>
                <a:prstClr val="black"/>
              </a:solidFill>
              <a:latin typeface="Calibri"/>
              <a:ea typeface="Malgun Gothic"/>
            </a:endParaRPr>
          </a:p>
          <a:p>
            <a:pPr algn="ctr" fontAlgn="base">
              <a:spcBef>
                <a:spcPct val="0"/>
              </a:spcBef>
              <a:spcAft>
                <a:spcPct val="0"/>
              </a:spcAft>
            </a:pPr>
            <a:r>
              <a:rPr lang="en-US" dirty="0">
                <a:solidFill>
                  <a:prstClr val="black"/>
                </a:solidFill>
                <a:latin typeface="Calibri"/>
                <a:ea typeface="Malgun Gothic"/>
              </a:rPr>
              <a:t>Compilation</a:t>
            </a:r>
          </a:p>
          <a:p>
            <a:pPr algn="ctr" fontAlgn="base">
              <a:spcBef>
                <a:spcPct val="0"/>
              </a:spcBef>
              <a:spcAft>
                <a:spcPct val="0"/>
              </a:spcAft>
            </a:pPr>
            <a:r>
              <a:rPr lang="en-US" dirty="0">
                <a:solidFill>
                  <a:prstClr val="black"/>
                </a:solidFill>
                <a:latin typeface="Calibri"/>
                <a:ea typeface="Malgun Gothic"/>
              </a:rPr>
              <a:t>Transformations</a:t>
            </a:r>
            <a:endParaRPr lang="en-US" dirty="0">
              <a:solidFill>
                <a:prstClr val="black"/>
              </a:solidFill>
              <a:latin typeface="Calibri" panose="020F0502020204030204" pitchFamily="34" charset="0"/>
              <a:ea typeface="Malgun Gothic" panose="020B0503020000020004" pitchFamily="34" charset="-127"/>
            </a:endParaRPr>
          </a:p>
        </p:txBody>
      </p:sp>
      <p:sp>
        <p:nvSpPr>
          <p:cNvPr id="38" name="Rectangle: Rounded Corners 17">
            <a:extLst>
              <a:ext uri="{FF2B5EF4-FFF2-40B4-BE49-F238E27FC236}">
                <a16:creationId xmlns:a16="http://schemas.microsoft.com/office/drawing/2014/main" id="{F1AAF02D-1C3A-9481-DC82-CE65F0D0D818}"/>
              </a:ext>
            </a:extLst>
          </p:cNvPr>
          <p:cNvSpPr/>
          <p:nvPr/>
        </p:nvSpPr>
        <p:spPr>
          <a:xfrm>
            <a:off x="7057335" y="1877386"/>
            <a:ext cx="1572709" cy="50615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Kernel</a:t>
            </a:r>
          </a:p>
          <a:p>
            <a:pPr algn="ctr" fontAlgn="base">
              <a:spcBef>
                <a:spcPct val="0"/>
              </a:spcBef>
              <a:spcAft>
                <a:spcPct val="0"/>
              </a:spcAft>
            </a:pPr>
            <a:r>
              <a:rPr lang="en-US" dirty="0">
                <a:solidFill>
                  <a:prstClr val="white"/>
                </a:solidFill>
                <a:latin typeface="Calibri"/>
                <a:ea typeface="맑은 고딕"/>
                <a:cs typeface="Calibri"/>
              </a:rPr>
              <a:t>Executable</a:t>
            </a:r>
          </a:p>
        </p:txBody>
      </p:sp>
      <p:cxnSp>
        <p:nvCxnSpPr>
          <p:cNvPr id="33" name="Straight Arrow Connector 32">
            <a:extLst>
              <a:ext uri="{FF2B5EF4-FFF2-40B4-BE49-F238E27FC236}">
                <a16:creationId xmlns:a16="http://schemas.microsoft.com/office/drawing/2014/main" id="{F8E4C6F5-DE26-43BF-C38E-D90108B9E4A9}"/>
              </a:ext>
            </a:extLst>
          </p:cNvPr>
          <p:cNvCxnSpPr>
            <a:cxnSpLocks/>
          </p:cNvCxnSpPr>
          <p:nvPr/>
        </p:nvCxnSpPr>
        <p:spPr>
          <a:xfrm>
            <a:off x="6118873" y="2177635"/>
            <a:ext cx="4185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5CCD9C-7F7F-4BBB-CA38-ABE713009E83}"/>
              </a:ext>
            </a:extLst>
          </p:cNvPr>
          <p:cNvCxnSpPr>
            <a:cxnSpLocks/>
          </p:cNvCxnSpPr>
          <p:nvPr/>
        </p:nvCxnSpPr>
        <p:spPr>
          <a:xfrm>
            <a:off x="6725412" y="2765474"/>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Rectangle: Rounded Corners 17">
            <a:extLst>
              <a:ext uri="{FF2B5EF4-FFF2-40B4-BE49-F238E27FC236}">
                <a16:creationId xmlns:a16="http://schemas.microsoft.com/office/drawing/2014/main" id="{D9444614-F26C-8842-52DC-77EA6BC685A0}"/>
              </a:ext>
            </a:extLst>
          </p:cNvPr>
          <p:cNvSpPr/>
          <p:nvPr/>
        </p:nvSpPr>
        <p:spPr>
          <a:xfrm>
            <a:off x="7048196" y="2501891"/>
            <a:ext cx="1582629" cy="50614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Host</a:t>
            </a:r>
          </a:p>
          <a:p>
            <a:pPr algn="ctr" fontAlgn="base">
              <a:spcBef>
                <a:spcPct val="0"/>
              </a:spcBef>
              <a:spcAft>
                <a:spcPct val="0"/>
              </a:spcAft>
            </a:pPr>
            <a:r>
              <a:rPr lang="en-US" dirty="0">
                <a:solidFill>
                  <a:prstClr val="white"/>
                </a:solidFill>
                <a:latin typeface="Calibri"/>
                <a:ea typeface="맑은 고딕"/>
                <a:cs typeface="Calibri"/>
              </a:rPr>
              <a:t>Executable</a:t>
            </a:r>
          </a:p>
        </p:txBody>
      </p:sp>
      <p:sp>
        <p:nvSpPr>
          <p:cNvPr id="54" name="Rectangle: Rounded Corners 17">
            <a:extLst>
              <a:ext uri="{FF2B5EF4-FFF2-40B4-BE49-F238E27FC236}">
                <a16:creationId xmlns:a16="http://schemas.microsoft.com/office/drawing/2014/main" id="{B7ED51E4-B223-B295-9D43-D13574CCDEB0}"/>
              </a:ext>
            </a:extLst>
          </p:cNvPr>
          <p:cNvSpPr/>
          <p:nvPr/>
        </p:nvSpPr>
        <p:spPr>
          <a:xfrm>
            <a:off x="4898426" y="3313464"/>
            <a:ext cx="1782651" cy="1198238"/>
          </a:xfrm>
          <a:prstGeom prst="roundRect">
            <a:avLst/>
          </a:prstGeom>
          <a:solidFill>
            <a:srgbClr val="DBCCAC"/>
          </a:solidFill>
          <a:ln>
            <a:noFill/>
          </a:ln>
        </p:spPr>
        <p:style>
          <a:lnRef idx="2">
            <a:schemeClr val="accent4">
              <a:shade val="15000"/>
            </a:schemeClr>
          </a:lnRef>
          <a:fillRef idx="1">
            <a:schemeClr val="accent4"/>
          </a:fillRef>
          <a:effectRef idx="0">
            <a:schemeClr val="accent4"/>
          </a:effectRef>
          <a:fontRef idx="minor">
            <a:schemeClr val="lt1"/>
          </a:fontRef>
        </p:style>
        <p:txBody>
          <a:bodyPr lIns="91440" tIns="45720" rIns="91440" bIns="457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tx1"/>
                </a:solidFill>
                <a:latin typeface="Calibri"/>
                <a:ea typeface="맑은 고딕"/>
                <a:cs typeface="Calibri"/>
              </a:rPr>
              <a:t>Kernel Wrapper</a:t>
            </a:r>
          </a:p>
        </p:txBody>
      </p:sp>
      <p:sp>
        <p:nvSpPr>
          <p:cNvPr id="41" name="Rectangle: Rounded Corners 9">
            <a:extLst>
              <a:ext uri="{FF2B5EF4-FFF2-40B4-BE49-F238E27FC236}">
                <a16:creationId xmlns:a16="http://schemas.microsoft.com/office/drawing/2014/main" id="{5B368228-68EC-5203-11D2-35F587E26319}"/>
              </a:ext>
            </a:extLst>
          </p:cNvPr>
          <p:cNvSpPr/>
          <p:nvPr/>
        </p:nvSpPr>
        <p:spPr>
          <a:xfrm>
            <a:off x="9429687" y="4005475"/>
            <a:ext cx="1483782" cy="326987"/>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sz="1400" dirty="0">
                <a:solidFill>
                  <a:prstClr val="white"/>
                </a:solidFill>
                <a:latin typeface="Calibri"/>
                <a:ea typeface="맑은 고딕"/>
              </a:rPr>
              <a:t>Vortex Runtime</a:t>
            </a:r>
          </a:p>
        </p:txBody>
      </p:sp>
      <p:cxnSp>
        <p:nvCxnSpPr>
          <p:cNvPr id="47" name="Straight Connector 46">
            <a:extLst>
              <a:ext uri="{FF2B5EF4-FFF2-40B4-BE49-F238E27FC236}">
                <a16:creationId xmlns:a16="http://schemas.microsoft.com/office/drawing/2014/main" id="{01A20E61-FD0E-4E67-D412-F80658EF6E74}"/>
              </a:ext>
            </a:extLst>
          </p:cNvPr>
          <p:cNvCxnSpPr/>
          <p:nvPr/>
        </p:nvCxnSpPr>
        <p:spPr>
          <a:xfrm>
            <a:off x="2676932"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56809A6-9B48-7E0F-CFB0-CA722FE16C58}"/>
              </a:ext>
            </a:extLst>
          </p:cNvPr>
          <p:cNvCxnSpPr/>
          <p:nvPr/>
        </p:nvCxnSpPr>
        <p:spPr>
          <a:xfrm>
            <a:off x="4738788"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69733C0-9A44-63C9-5F72-2F64A90746E3}"/>
              </a:ext>
            </a:extLst>
          </p:cNvPr>
          <p:cNvCxnSpPr>
            <a:cxnSpLocks/>
          </p:cNvCxnSpPr>
          <p:nvPr/>
        </p:nvCxnSpPr>
        <p:spPr>
          <a:xfrm>
            <a:off x="4563644" y="2187407"/>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14">
            <a:extLst>
              <a:ext uri="{FF2B5EF4-FFF2-40B4-BE49-F238E27FC236}">
                <a16:creationId xmlns:a16="http://schemas.microsoft.com/office/drawing/2014/main" id="{E3E3C6D2-4CD4-A9E2-886A-41A5800916BF}"/>
              </a:ext>
            </a:extLst>
          </p:cNvPr>
          <p:cNvSpPr/>
          <p:nvPr/>
        </p:nvSpPr>
        <p:spPr>
          <a:xfrm>
            <a:off x="4894868" y="2517592"/>
            <a:ext cx="1813271" cy="501317"/>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a:t>
            </a:r>
          </a:p>
          <a:p>
            <a:pPr algn="ctr" fontAlgn="base">
              <a:spcBef>
                <a:spcPct val="0"/>
              </a:spcBef>
              <a:spcAft>
                <a:spcPct val="0"/>
              </a:spcAft>
            </a:pPr>
            <a:r>
              <a:rPr lang="en-US" dirty="0">
                <a:solidFill>
                  <a:prstClr val="white"/>
                </a:solidFill>
                <a:latin typeface="Calibri"/>
                <a:ea typeface="맑은 고딕"/>
                <a:cs typeface="Calibri"/>
              </a:rPr>
              <a:t>LLVM IR</a:t>
            </a:r>
          </a:p>
        </p:txBody>
      </p:sp>
      <p:sp>
        <p:nvSpPr>
          <p:cNvPr id="56" name="Rectangle: Rounded Corners 17">
            <a:extLst>
              <a:ext uri="{FF2B5EF4-FFF2-40B4-BE49-F238E27FC236}">
                <a16:creationId xmlns:a16="http://schemas.microsoft.com/office/drawing/2014/main" id="{7826960D-576C-EAC0-AB23-1DC01D2C6140}"/>
              </a:ext>
            </a:extLst>
          </p:cNvPr>
          <p:cNvSpPr/>
          <p:nvPr/>
        </p:nvSpPr>
        <p:spPr>
          <a:xfrm>
            <a:off x="4902989" y="1912794"/>
            <a:ext cx="1805149" cy="504535"/>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prstClr val="white"/>
                </a:solidFill>
                <a:latin typeface="Calibri"/>
                <a:ea typeface="맑은 고딕"/>
                <a:cs typeface="Calibri"/>
              </a:rPr>
              <a:t>Translated NVVM IR</a:t>
            </a:r>
          </a:p>
        </p:txBody>
      </p:sp>
      <p:sp>
        <p:nvSpPr>
          <p:cNvPr id="42" name="Rectangle: Rounded Corners 9">
            <a:extLst>
              <a:ext uri="{FF2B5EF4-FFF2-40B4-BE49-F238E27FC236}">
                <a16:creationId xmlns:a16="http://schemas.microsoft.com/office/drawing/2014/main" id="{217D5986-7BBB-3B0E-8E9A-6533C380D7D4}"/>
              </a:ext>
            </a:extLst>
          </p:cNvPr>
          <p:cNvSpPr/>
          <p:nvPr/>
        </p:nvSpPr>
        <p:spPr>
          <a:xfrm>
            <a:off x="5030486" y="3774814"/>
            <a:ext cx="1522059" cy="609460"/>
          </a:xfrm>
          <a:prstGeom prst="round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fontAlgn="base">
              <a:spcBef>
                <a:spcPct val="0"/>
              </a:spcBef>
              <a:spcAft>
                <a:spcPct val="0"/>
              </a:spcAft>
            </a:pPr>
            <a:r>
              <a:rPr lang="en-US" dirty="0">
                <a:solidFill>
                  <a:schemeClr val="bg1"/>
                </a:solidFill>
                <a:latin typeface="Calibri"/>
                <a:ea typeface="맑은 고딕"/>
              </a:rPr>
              <a:t>Vortex Kernel</a:t>
            </a:r>
          </a:p>
          <a:p>
            <a:pPr algn="ctr" fontAlgn="base">
              <a:spcBef>
                <a:spcPct val="0"/>
              </a:spcBef>
              <a:spcAft>
                <a:spcPct val="0"/>
              </a:spcAft>
            </a:pPr>
            <a:r>
              <a:rPr lang="en-US" dirty="0">
                <a:solidFill>
                  <a:schemeClr val="bg1"/>
                </a:solidFill>
                <a:latin typeface="Calibri"/>
                <a:ea typeface="맑은 고딕"/>
              </a:rPr>
              <a:t>Library</a:t>
            </a:r>
          </a:p>
        </p:txBody>
      </p:sp>
      <p:sp>
        <p:nvSpPr>
          <p:cNvPr id="64" name="TextBox 63">
            <a:extLst>
              <a:ext uri="{FF2B5EF4-FFF2-40B4-BE49-F238E27FC236}">
                <a16:creationId xmlns:a16="http://schemas.microsoft.com/office/drawing/2014/main" id="{08017600-89C9-0719-2A53-C9857B4E3EF8}"/>
              </a:ext>
            </a:extLst>
          </p:cNvPr>
          <p:cNvSpPr txBox="1"/>
          <p:nvPr/>
        </p:nvSpPr>
        <p:spPr>
          <a:xfrm>
            <a:off x="6030359" y="5235672"/>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Backend</a:t>
            </a:r>
          </a:p>
          <a:p>
            <a:pPr algn="ctr" fontAlgn="base">
              <a:spcBef>
                <a:spcPct val="0"/>
              </a:spcBef>
              <a:spcAft>
                <a:spcPct val="0"/>
              </a:spcAft>
            </a:pPr>
            <a:r>
              <a:rPr lang="en-US" dirty="0">
                <a:solidFill>
                  <a:prstClr val="black"/>
                </a:solidFill>
                <a:latin typeface="Calibri"/>
                <a:ea typeface="Malgun Gothic"/>
              </a:rPr>
              <a:t>Compilation</a:t>
            </a:r>
            <a:endParaRPr lang="en-US" dirty="0">
              <a:solidFill>
                <a:prstClr val="black"/>
              </a:solidFill>
              <a:latin typeface="Calibri" panose="020F0502020204030204" pitchFamily="34" charset="0"/>
              <a:ea typeface="Malgun Gothic" panose="020B0503020000020004" pitchFamily="34" charset="-127"/>
            </a:endParaRPr>
          </a:p>
        </p:txBody>
      </p:sp>
      <p:cxnSp>
        <p:nvCxnSpPr>
          <p:cNvPr id="65" name="Straight Connector 64">
            <a:extLst>
              <a:ext uri="{FF2B5EF4-FFF2-40B4-BE49-F238E27FC236}">
                <a16:creationId xmlns:a16="http://schemas.microsoft.com/office/drawing/2014/main" id="{F2E7679B-6B0A-CFE9-8B74-013F2FA750DC}"/>
              </a:ext>
            </a:extLst>
          </p:cNvPr>
          <p:cNvCxnSpPr/>
          <p:nvPr/>
        </p:nvCxnSpPr>
        <p:spPr>
          <a:xfrm>
            <a:off x="6800644"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C48B3E1-8639-7F91-6909-4093E8D98DBE}"/>
              </a:ext>
            </a:extLst>
          </p:cNvPr>
          <p:cNvCxnSpPr/>
          <p:nvPr/>
        </p:nvCxnSpPr>
        <p:spPr>
          <a:xfrm>
            <a:off x="2509301" y="2765474"/>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BF9FDB7-BF67-6C27-75C5-59F113976EFC}"/>
              </a:ext>
            </a:extLst>
          </p:cNvPr>
          <p:cNvCxnSpPr>
            <a:cxnSpLocks/>
          </p:cNvCxnSpPr>
          <p:nvPr/>
        </p:nvCxnSpPr>
        <p:spPr>
          <a:xfrm>
            <a:off x="4563644" y="2754965"/>
            <a:ext cx="335262" cy="20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Elbow Connector 75">
            <a:extLst>
              <a:ext uri="{FF2B5EF4-FFF2-40B4-BE49-F238E27FC236}">
                <a16:creationId xmlns:a16="http://schemas.microsoft.com/office/drawing/2014/main" id="{5DBEAD27-2AB3-30FB-FE1E-5D937463876A}"/>
              </a:ext>
            </a:extLst>
          </p:cNvPr>
          <p:cNvCxnSpPr>
            <a:cxnSpLocks/>
            <a:stCxn id="54" idx="3"/>
            <a:endCxn id="21" idx="1"/>
          </p:cNvCxnSpPr>
          <p:nvPr/>
        </p:nvCxnSpPr>
        <p:spPr>
          <a:xfrm flipV="1">
            <a:off x="6681077" y="2535684"/>
            <a:ext cx="2536856" cy="1376899"/>
          </a:xfrm>
          <a:prstGeom prst="bentConnector3">
            <a:avLst>
              <a:gd name="adj1" fmla="val 90602"/>
            </a:avLst>
          </a:prstGeom>
          <a:ln>
            <a:tailEnd type="triangle"/>
          </a:ln>
        </p:spPr>
        <p:style>
          <a:lnRef idx="1">
            <a:schemeClr val="dk1"/>
          </a:lnRef>
          <a:fillRef idx="0">
            <a:schemeClr val="dk1"/>
          </a:fillRef>
          <a:effectRef idx="0">
            <a:schemeClr val="dk1"/>
          </a:effectRef>
          <a:fontRef idx="minor">
            <a:schemeClr val="tx1"/>
          </a:fontRef>
        </p:style>
      </p:cxnSp>
      <p:cxnSp>
        <p:nvCxnSpPr>
          <p:cNvPr id="79" name="Elbow Connector 78">
            <a:extLst>
              <a:ext uri="{FF2B5EF4-FFF2-40B4-BE49-F238E27FC236}">
                <a16:creationId xmlns:a16="http://schemas.microsoft.com/office/drawing/2014/main" id="{FA8FA94D-903F-F492-57B7-E904E5F95CEE}"/>
              </a:ext>
            </a:extLst>
          </p:cNvPr>
          <p:cNvCxnSpPr>
            <a:cxnSpLocks/>
            <a:stCxn id="51" idx="3"/>
            <a:endCxn id="21" idx="1"/>
          </p:cNvCxnSpPr>
          <p:nvPr/>
        </p:nvCxnSpPr>
        <p:spPr>
          <a:xfrm flipV="1">
            <a:off x="8630825" y="2535684"/>
            <a:ext cx="587108" cy="219281"/>
          </a:xfrm>
          <a:prstGeom prst="bentConnector3">
            <a:avLst>
              <a:gd name="adj1" fmla="val 58951"/>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a:extLst>
              <a:ext uri="{FF2B5EF4-FFF2-40B4-BE49-F238E27FC236}">
                <a16:creationId xmlns:a16="http://schemas.microsoft.com/office/drawing/2014/main" id="{53CF667C-AC8B-85CE-5D15-4CCFB1263152}"/>
              </a:ext>
            </a:extLst>
          </p:cNvPr>
          <p:cNvCxnSpPr>
            <a:cxnSpLocks/>
            <a:stCxn id="38" idx="3"/>
            <a:endCxn id="21" idx="1"/>
          </p:cNvCxnSpPr>
          <p:nvPr/>
        </p:nvCxnSpPr>
        <p:spPr>
          <a:xfrm>
            <a:off x="8630044" y="2130462"/>
            <a:ext cx="587889" cy="405222"/>
          </a:xfrm>
          <a:prstGeom prst="bentConnector3">
            <a:avLst>
              <a:gd name="adj1" fmla="val 58939"/>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8B34A3E1-1FE2-8AB2-B761-C48C220AAB47}"/>
              </a:ext>
            </a:extLst>
          </p:cNvPr>
          <p:cNvCxnSpPr/>
          <p:nvPr/>
        </p:nvCxnSpPr>
        <p:spPr>
          <a:xfrm>
            <a:off x="8862499" y="1338183"/>
            <a:ext cx="0" cy="3897489"/>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C0C3847E-873E-4FDC-B0B2-7919E3898C10}"/>
              </a:ext>
            </a:extLst>
          </p:cNvPr>
          <p:cNvSpPr txBox="1"/>
          <p:nvPr/>
        </p:nvSpPr>
        <p:spPr>
          <a:xfrm>
            <a:off x="8092214" y="5235671"/>
            <a:ext cx="15405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ea typeface="Malgun Gothic"/>
              </a:rPr>
              <a:t>Link</a:t>
            </a:r>
          </a:p>
          <a:p>
            <a:pPr algn="ctr" fontAlgn="base">
              <a:spcBef>
                <a:spcPct val="0"/>
              </a:spcBef>
              <a:spcAft>
                <a:spcPct val="0"/>
              </a:spcAft>
            </a:pPr>
            <a:r>
              <a:rPr lang="en-US" dirty="0">
                <a:solidFill>
                  <a:prstClr val="black"/>
                </a:solidFill>
                <a:latin typeface="Calibri"/>
                <a:ea typeface="Malgun Gothic"/>
              </a:rPr>
              <a:t>Process</a:t>
            </a:r>
            <a:endParaRPr lang="en-US" dirty="0">
              <a:solidFill>
                <a:prstClr val="black"/>
              </a:solidFill>
              <a:latin typeface="Calibri" panose="020F0502020204030204" pitchFamily="34" charset="0"/>
              <a:ea typeface="Malgun Gothic" panose="020B0503020000020004" pitchFamily="34" charset="-127"/>
            </a:endParaRPr>
          </a:p>
        </p:txBody>
      </p:sp>
      <p:cxnSp>
        <p:nvCxnSpPr>
          <p:cNvPr id="106" name="Straight Arrow Connector 105">
            <a:extLst>
              <a:ext uri="{FF2B5EF4-FFF2-40B4-BE49-F238E27FC236}">
                <a16:creationId xmlns:a16="http://schemas.microsoft.com/office/drawing/2014/main" id="{79EDD43B-9658-E07B-A28D-7B440A6D5BA1}"/>
              </a:ext>
            </a:extLst>
          </p:cNvPr>
          <p:cNvCxnSpPr>
            <a:cxnSpLocks/>
          </p:cNvCxnSpPr>
          <p:nvPr/>
        </p:nvCxnSpPr>
        <p:spPr>
          <a:xfrm>
            <a:off x="6705600" y="2147482"/>
            <a:ext cx="3274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1" name="Picture 120">
            <a:extLst>
              <a:ext uri="{FF2B5EF4-FFF2-40B4-BE49-F238E27FC236}">
                <a16:creationId xmlns:a16="http://schemas.microsoft.com/office/drawing/2014/main" id="{CB2E237E-7535-D947-920A-48176AA6EDBB}"/>
              </a:ext>
            </a:extLst>
          </p:cNvPr>
          <p:cNvPicPr>
            <a:picLocks noChangeAspect="1"/>
          </p:cNvPicPr>
          <p:nvPr/>
        </p:nvPicPr>
        <p:blipFill>
          <a:blip r:embed="rId3"/>
          <a:stretch>
            <a:fillRect/>
          </a:stretch>
        </p:blipFill>
        <p:spPr>
          <a:xfrm>
            <a:off x="536914" y="6324633"/>
            <a:ext cx="2210868" cy="416280"/>
          </a:xfrm>
          <a:prstGeom prst="rect">
            <a:avLst/>
          </a:prstGeom>
        </p:spPr>
      </p:pic>
      <p:sp>
        <p:nvSpPr>
          <p:cNvPr id="122" name="Rectangle 121">
            <a:extLst>
              <a:ext uri="{FF2B5EF4-FFF2-40B4-BE49-F238E27FC236}">
                <a16:creationId xmlns:a16="http://schemas.microsoft.com/office/drawing/2014/main" id="{BB2AECDE-8427-D5D8-56EA-36509D5A75A3}"/>
              </a:ext>
            </a:extLst>
          </p:cNvPr>
          <p:cNvSpPr/>
          <p:nvPr/>
        </p:nvSpPr>
        <p:spPr>
          <a:xfrm>
            <a:off x="3772479" y="5147565"/>
            <a:ext cx="1946617" cy="1059135"/>
          </a:xfrm>
          <a:prstGeom prst="rect">
            <a:avLst/>
          </a:prstGeom>
          <a:noFill/>
          <a:ln w="381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31685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mph" presetSubtype="0" fill="hold" grpId="0" nodeType="withEffect">
                                  <p:stCondLst>
                                    <p:cond delay="0"/>
                                  </p:stCondLst>
                                  <p:childTnLst>
                                    <p:animClr clrSpc="hsl" dir="cw">
                                      <p:cBhvr override="childStyle">
                                        <p:cTn id="6" dur="500" fill="hold"/>
                                        <p:tgtEl>
                                          <p:spTgt spid="122"/>
                                        </p:tgtEl>
                                        <p:attrNameLst>
                                          <p:attrName>style.color</p:attrName>
                                        </p:attrNameLst>
                                      </p:cBhvr>
                                      <p:by>
                                        <p:hsl h="7200000" s="0" l="0"/>
                                      </p:by>
                                    </p:animClr>
                                    <p:animClr clrSpc="hsl" dir="cw">
                                      <p:cBhvr>
                                        <p:cTn id="7" dur="500" fill="hold"/>
                                        <p:tgtEl>
                                          <p:spTgt spid="122"/>
                                        </p:tgtEl>
                                        <p:attrNameLst>
                                          <p:attrName>fillcolor</p:attrName>
                                        </p:attrNameLst>
                                      </p:cBhvr>
                                      <p:by>
                                        <p:hsl h="7200000" s="0" l="0"/>
                                      </p:by>
                                    </p:animClr>
                                    <p:animClr clrSpc="hsl" dir="cw">
                                      <p:cBhvr>
                                        <p:cTn id="8" dur="500" fill="hold"/>
                                        <p:tgtEl>
                                          <p:spTgt spid="122"/>
                                        </p:tgtEl>
                                        <p:attrNameLst>
                                          <p:attrName>stroke.color</p:attrName>
                                        </p:attrNameLst>
                                      </p:cBhvr>
                                      <p:by>
                                        <p:hsl h="7200000" s="0" l="0"/>
                                      </p:by>
                                    </p:animClr>
                                    <p:set>
                                      <p:cBhvr>
                                        <p:cTn id="9" dur="500" fill="hold"/>
                                        <p:tgtEl>
                                          <p:spTgt spid="12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compilation</a:t>
            </a:r>
          </a:p>
        </p:txBody>
      </p:sp>
      <p:sp>
        <p:nvSpPr>
          <p:cNvPr id="9" name="TextBox 8">
            <a:extLst>
              <a:ext uri="{FF2B5EF4-FFF2-40B4-BE49-F238E27FC236}">
                <a16:creationId xmlns:a16="http://schemas.microsoft.com/office/drawing/2014/main" id="{C6DCA67F-BA49-2020-0D64-12253A56CCBD}"/>
              </a:ext>
            </a:extLst>
          </p:cNvPr>
          <p:cNvSpPr txBox="1"/>
          <p:nvPr/>
        </p:nvSpPr>
        <p:spPr>
          <a:xfrm>
            <a:off x="342042" y="1445844"/>
            <a:ext cx="1265669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800" dirty="0">
                <a:solidFill>
                  <a:prstClr val="black"/>
                </a:solidFill>
                <a:latin typeface="Calibri"/>
                <a:ea typeface="Malgun Gothic"/>
              </a:rPr>
              <a:t>When the </a:t>
            </a:r>
            <a:r>
              <a:rPr lang="en-US" sz="2800" b="1" dirty="0">
                <a:solidFill>
                  <a:prstClr val="black"/>
                </a:solidFill>
                <a:latin typeface="Calibri"/>
                <a:ea typeface="Malgun Gothic"/>
              </a:rPr>
              <a:t>targeted architecture </a:t>
            </a:r>
            <a:r>
              <a:rPr lang="en-US" sz="2800" dirty="0">
                <a:solidFill>
                  <a:prstClr val="black"/>
                </a:solidFill>
                <a:latin typeface="Calibri"/>
                <a:ea typeface="Malgun Gothic"/>
              </a:rPr>
              <a:t>is significantly </a:t>
            </a:r>
            <a:r>
              <a:rPr lang="en-US" sz="2800" b="1" dirty="0">
                <a:solidFill>
                  <a:prstClr val="black"/>
                </a:solidFill>
                <a:latin typeface="Calibri"/>
                <a:ea typeface="Malgun Gothic"/>
              </a:rPr>
              <a:t>different </a:t>
            </a:r>
            <a:r>
              <a:rPr lang="en-US" sz="2800" dirty="0">
                <a:solidFill>
                  <a:prstClr val="black"/>
                </a:solidFill>
                <a:latin typeface="Calibri"/>
                <a:ea typeface="Malgun Gothic"/>
              </a:rPr>
              <a:t>from</a:t>
            </a:r>
            <a:r>
              <a:rPr lang="en-US" sz="2800" b="1" dirty="0">
                <a:solidFill>
                  <a:prstClr val="black"/>
                </a:solidFill>
                <a:latin typeface="Calibri"/>
                <a:ea typeface="Malgun Gothic"/>
              </a:rPr>
              <a:t> NVIDIA GPU</a:t>
            </a:r>
            <a:r>
              <a:rPr lang="en-US" sz="2800" dirty="0">
                <a:solidFill>
                  <a:prstClr val="black"/>
                </a:solidFill>
                <a:latin typeface="Calibri"/>
                <a:ea typeface="Malgun Gothic"/>
              </a:rPr>
              <a:t>...</a:t>
            </a:r>
          </a:p>
        </p:txBody>
      </p:sp>
      <p:sp>
        <p:nvSpPr>
          <p:cNvPr id="15" name="TextBox 14">
            <a:extLst>
              <a:ext uri="{FF2B5EF4-FFF2-40B4-BE49-F238E27FC236}">
                <a16:creationId xmlns:a16="http://schemas.microsoft.com/office/drawing/2014/main" id="{30CCE33B-3ED2-2C32-06A7-015152A8BEF1}"/>
              </a:ext>
            </a:extLst>
          </p:cNvPr>
          <p:cNvSpPr txBox="1"/>
          <p:nvPr/>
        </p:nvSpPr>
        <p:spPr>
          <a:xfrm>
            <a:off x="5736236" y="2266851"/>
            <a:ext cx="6300865"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There are 64K CUDA threads, much less than the number of active threads in Vortex.</a:t>
            </a:r>
          </a:p>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 workload for each thread is too lightweight for each Vortex Thread.</a:t>
            </a:r>
            <a:endParaRPr lang="en-US" sz="2400" dirty="0">
              <a:solidFill>
                <a:prstClr val="black"/>
              </a:solidFill>
              <a:latin typeface="Calibri" panose="020F0502020204030204" pitchFamily="34" charset="0"/>
              <a:ea typeface="Malgun Gothic" panose="020B0503020000020004" pitchFamily="34" charset="-127"/>
            </a:endParaRPr>
          </a:p>
        </p:txBody>
      </p:sp>
      <p:pic>
        <p:nvPicPr>
          <p:cNvPr id="11" name="Picture 10">
            <a:extLst>
              <a:ext uri="{FF2B5EF4-FFF2-40B4-BE49-F238E27FC236}">
                <a16:creationId xmlns:a16="http://schemas.microsoft.com/office/drawing/2014/main" id="{1DA525F5-B163-1262-E162-ACD8C4E1D54C}"/>
              </a:ext>
            </a:extLst>
          </p:cNvPr>
          <p:cNvPicPr>
            <a:picLocks noChangeAspect="1"/>
          </p:cNvPicPr>
          <p:nvPr/>
        </p:nvPicPr>
        <p:blipFill>
          <a:blip r:embed="rId3"/>
          <a:stretch>
            <a:fillRect/>
          </a:stretch>
        </p:blipFill>
        <p:spPr>
          <a:xfrm>
            <a:off x="536914" y="6324633"/>
            <a:ext cx="2210868" cy="416280"/>
          </a:xfrm>
          <a:prstGeom prst="rect">
            <a:avLst/>
          </a:prstGeom>
        </p:spPr>
      </p:pic>
      <p:pic>
        <p:nvPicPr>
          <p:cNvPr id="12" name="Picture 10" descr="Text&#10;&#10;Description automatically generated">
            <a:extLst>
              <a:ext uri="{FF2B5EF4-FFF2-40B4-BE49-F238E27FC236}">
                <a16:creationId xmlns:a16="http://schemas.microsoft.com/office/drawing/2014/main" id="{0126F354-08A8-AAB2-6BDF-A7C24A16919A}"/>
              </a:ext>
            </a:extLst>
          </p:cNvPr>
          <p:cNvPicPr>
            <a:picLocks noChangeAspect="1"/>
          </p:cNvPicPr>
          <p:nvPr/>
        </p:nvPicPr>
        <p:blipFill>
          <a:blip r:embed="rId4"/>
          <a:stretch>
            <a:fillRect/>
          </a:stretch>
        </p:blipFill>
        <p:spPr bwMode="auto">
          <a:xfrm>
            <a:off x="770697" y="2266851"/>
            <a:ext cx="4668364" cy="158208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cxnSp>
        <p:nvCxnSpPr>
          <p:cNvPr id="13" name="Straight Connector 12">
            <a:extLst>
              <a:ext uri="{FF2B5EF4-FFF2-40B4-BE49-F238E27FC236}">
                <a16:creationId xmlns:a16="http://schemas.microsoft.com/office/drawing/2014/main" id="{F2263300-4E86-E152-3024-6BDD8B826384}"/>
              </a:ext>
            </a:extLst>
          </p:cNvPr>
          <p:cNvCxnSpPr>
            <a:cxnSpLocks/>
          </p:cNvCxnSpPr>
          <p:nvPr/>
        </p:nvCxnSpPr>
        <p:spPr>
          <a:xfrm>
            <a:off x="1358796" y="3551146"/>
            <a:ext cx="2792290" cy="0"/>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8909716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Mapping CUDA Threads to Vortex</a:t>
            </a:r>
          </a:p>
        </p:txBody>
      </p:sp>
      <p:sp>
        <p:nvSpPr>
          <p:cNvPr id="8" name="TextBox 7">
            <a:extLst>
              <a:ext uri="{FF2B5EF4-FFF2-40B4-BE49-F238E27FC236}">
                <a16:creationId xmlns:a16="http://schemas.microsoft.com/office/drawing/2014/main" id="{C264A8C9-ACC1-5A2A-BEC0-830C8DEA3B4A}"/>
              </a:ext>
            </a:extLst>
          </p:cNvPr>
          <p:cNvSpPr txBox="1"/>
          <p:nvPr/>
        </p:nvSpPr>
        <p:spPr>
          <a:xfrm>
            <a:off x="4043965" y="1583309"/>
            <a:ext cx="7461160"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b="1" dirty="0">
                <a:solidFill>
                  <a:prstClr val="black"/>
                </a:solidFill>
                <a:latin typeface="Calibri"/>
                <a:ea typeface="Malgun Gothic"/>
              </a:rPr>
              <a:t>Step1:</a:t>
            </a:r>
          </a:p>
          <a:p>
            <a:pPr fontAlgn="base">
              <a:spcBef>
                <a:spcPct val="0"/>
              </a:spcBef>
              <a:spcAft>
                <a:spcPct val="0"/>
              </a:spcAft>
            </a:pPr>
            <a:r>
              <a:rPr lang="en-US" dirty="0">
                <a:solidFill>
                  <a:prstClr val="black"/>
                </a:solidFill>
                <a:latin typeface="Calibri"/>
                <a:ea typeface="Malgun Gothic"/>
              </a:rPr>
              <a:t>Analyze the </a:t>
            </a:r>
            <a:r>
              <a:rPr lang="en-US" b="1" dirty="0">
                <a:solidFill>
                  <a:prstClr val="black"/>
                </a:solidFill>
                <a:latin typeface="Calibri"/>
                <a:ea typeface="Malgun Gothic"/>
              </a:rPr>
              <a:t>Parallel Region</a:t>
            </a:r>
            <a:r>
              <a:rPr lang="en-US" sz="1100" b="1" dirty="0">
                <a:solidFill>
                  <a:prstClr val="black"/>
                </a:solidFill>
                <a:latin typeface="Calibri"/>
                <a:ea typeface="Malgun Gothic"/>
              </a:rPr>
              <a:t>[1]</a:t>
            </a:r>
            <a:r>
              <a:rPr lang="en-US" dirty="0">
                <a:solidFill>
                  <a:prstClr val="black"/>
                </a:solidFill>
                <a:latin typeface="Calibri"/>
                <a:ea typeface="Malgun Gothic"/>
              </a:rPr>
              <a:t> </a:t>
            </a:r>
          </a:p>
          <a:p>
            <a:pPr fontAlgn="base">
              <a:spcBef>
                <a:spcPct val="0"/>
              </a:spcBef>
              <a:spcAft>
                <a:spcPct val="0"/>
              </a:spcAft>
            </a:pPr>
            <a:r>
              <a:rPr lang="en-US" dirty="0">
                <a:solidFill>
                  <a:prstClr val="black"/>
                </a:solidFill>
                <a:latin typeface="Calibri"/>
                <a:ea typeface="Malgun Gothic"/>
              </a:rPr>
              <a:t>(</a:t>
            </a:r>
            <a:r>
              <a:rPr lang="en-US" dirty="0">
                <a:solidFill>
                  <a:prstClr val="black"/>
                </a:solidFill>
                <a:latin typeface="Calibri"/>
                <a:ea typeface="Malgun Gothic"/>
                <a:cs typeface="Calibri"/>
              </a:rPr>
              <a:t>the regions between barriers that must be executed by all the threads before proceeding to the next region.</a:t>
            </a:r>
            <a:r>
              <a:rPr lang="en-US" dirty="0">
                <a:solidFill>
                  <a:prstClr val="black"/>
                </a:solidFill>
                <a:latin typeface="Calibri"/>
                <a:ea typeface="Malgun Gothic"/>
              </a:rPr>
              <a:t>)</a:t>
            </a:r>
          </a:p>
        </p:txBody>
      </p:sp>
      <p:sp>
        <p:nvSpPr>
          <p:cNvPr id="9" name="TextBox 8">
            <a:extLst>
              <a:ext uri="{FF2B5EF4-FFF2-40B4-BE49-F238E27FC236}">
                <a16:creationId xmlns:a16="http://schemas.microsoft.com/office/drawing/2014/main" id="{AC0A8A96-F7EA-10D1-823A-91500724E702}"/>
              </a:ext>
            </a:extLst>
          </p:cNvPr>
          <p:cNvSpPr txBox="1"/>
          <p:nvPr/>
        </p:nvSpPr>
        <p:spPr>
          <a:xfrm>
            <a:off x="282406" y="5901604"/>
            <a:ext cx="1116627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1200" dirty="0">
                <a:solidFill>
                  <a:srgbClr val="222222"/>
                </a:solidFill>
                <a:latin typeface="Arial"/>
                <a:ea typeface="Malgun Gothic"/>
                <a:cs typeface="Arial"/>
              </a:rPr>
              <a:t>[1] Jääskeläinen, Pekka, et al. "</a:t>
            </a:r>
            <a:r>
              <a:rPr lang="en-US" sz="1200" dirty="0" err="1">
                <a:solidFill>
                  <a:srgbClr val="222222"/>
                </a:solidFill>
                <a:latin typeface="Arial"/>
                <a:ea typeface="Malgun Gothic"/>
                <a:cs typeface="Arial"/>
              </a:rPr>
              <a:t>pocl</a:t>
            </a:r>
            <a:r>
              <a:rPr lang="en-US" sz="1200" dirty="0">
                <a:solidFill>
                  <a:srgbClr val="222222"/>
                </a:solidFill>
                <a:latin typeface="Arial"/>
                <a:ea typeface="Malgun Gothic"/>
                <a:cs typeface="Arial"/>
              </a:rPr>
              <a:t>: A performance-portable OpenCL implementation." </a:t>
            </a:r>
            <a:r>
              <a:rPr lang="en-US" sz="1200" i="1" dirty="0">
                <a:solidFill>
                  <a:srgbClr val="222222"/>
                </a:solidFill>
                <a:latin typeface="Arial"/>
                <a:ea typeface="Malgun Gothic"/>
                <a:cs typeface="Arial"/>
              </a:rPr>
              <a:t>International Journal of Parallel Programming</a:t>
            </a:r>
            <a:r>
              <a:rPr lang="en-US" sz="1200" dirty="0">
                <a:solidFill>
                  <a:srgbClr val="222222"/>
                </a:solidFill>
                <a:latin typeface="Arial"/>
                <a:ea typeface="Malgun Gothic"/>
                <a:cs typeface="Arial"/>
              </a:rPr>
              <a:t> 43.5 (2015): 752-785.</a:t>
            </a:r>
            <a:endParaRPr lang="en-US" sz="1200" dirty="0">
              <a:solidFill>
                <a:prstClr val="black"/>
              </a:solidFill>
              <a:latin typeface="Calibri" panose="020F0502020204030204" pitchFamily="34" charset="0"/>
              <a:ea typeface="Malgun Gothic"/>
            </a:endParaRPr>
          </a:p>
        </p:txBody>
      </p:sp>
      <p:pic>
        <p:nvPicPr>
          <p:cNvPr id="3" name="Picture 2">
            <a:extLst>
              <a:ext uri="{FF2B5EF4-FFF2-40B4-BE49-F238E27FC236}">
                <a16:creationId xmlns:a16="http://schemas.microsoft.com/office/drawing/2014/main" id="{5F43C096-1C46-79C1-6A69-D3DC291ACCD9}"/>
              </a:ext>
            </a:extLst>
          </p:cNvPr>
          <p:cNvPicPr>
            <a:picLocks noChangeAspect="1"/>
          </p:cNvPicPr>
          <p:nvPr/>
        </p:nvPicPr>
        <p:blipFill>
          <a:blip r:embed="rId3"/>
          <a:stretch>
            <a:fillRect/>
          </a:stretch>
        </p:blipFill>
        <p:spPr>
          <a:xfrm>
            <a:off x="536914" y="6324633"/>
            <a:ext cx="2210868" cy="416280"/>
          </a:xfrm>
          <a:prstGeom prst="rect">
            <a:avLst/>
          </a:prstGeom>
        </p:spPr>
      </p:pic>
      <p:sp>
        <p:nvSpPr>
          <p:cNvPr id="4" name="Content Placeholder 3">
            <a:extLst>
              <a:ext uri="{FF2B5EF4-FFF2-40B4-BE49-F238E27FC236}">
                <a16:creationId xmlns:a16="http://schemas.microsoft.com/office/drawing/2014/main" id="{52201EA8-C5A5-56F8-BE4C-666740405CBB}"/>
              </a:ext>
            </a:extLst>
          </p:cNvPr>
          <p:cNvSpPr>
            <a:spLocks noGrp="1"/>
          </p:cNvSpPr>
          <p:nvPr>
            <p:ph sz="quarter" idx="13"/>
          </p:nvPr>
        </p:nvSpPr>
        <p:spPr/>
        <p:txBody>
          <a:bodyPr/>
          <a:lstStyle/>
          <a:p>
            <a:endParaRPr lang="en-US"/>
          </a:p>
        </p:txBody>
      </p:sp>
      <p:pic>
        <p:nvPicPr>
          <p:cNvPr id="10" name="Picture 3" descr="Diagram&#10;&#10;Description automatically generated">
            <a:extLst>
              <a:ext uri="{FF2B5EF4-FFF2-40B4-BE49-F238E27FC236}">
                <a16:creationId xmlns:a16="http://schemas.microsoft.com/office/drawing/2014/main" id="{54384CA6-A254-F43F-877A-16F8AED4F22E}"/>
              </a:ext>
            </a:extLst>
          </p:cNvPr>
          <p:cNvPicPr>
            <a:picLocks noChangeAspect="1"/>
          </p:cNvPicPr>
          <p:nvPr/>
        </p:nvPicPr>
        <p:blipFill>
          <a:blip r:embed="rId4"/>
          <a:stretch>
            <a:fillRect/>
          </a:stretch>
        </p:blipFill>
        <p:spPr>
          <a:xfrm>
            <a:off x="1026968" y="4012222"/>
            <a:ext cx="2553360" cy="1743352"/>
          </a:xfrm>
          <a:prstGeom prst="rect">
            <a:avLst/>
          </a:prstGeom>
        </p:spPr>
      </p:pic>
      <p:sp>
        <p:nvSpPr>
          <p:cNvPr id="11" name="Arrow: Down 3">
            <a:extLst>
              <a:ext uri="{FF2B5EF4-FFF2-40B4-BE49-F238E27FC236}">
                <a16:creationId xmlns:a16="http://schemas.microsoft.com/office/drawing/2014/main" id="{8B4C1311-8313-0BAC-1149-77F677335F9E}"/>
              </a:ext>
            </a:extLst>
          </p:cNvPr>
          <p:cNvSpPr/>
          <p:nvPr/>
        </p:nvSpPr>
        <p:spPr>
          <a:xfrm>
            <a:off x="2074914"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pic>
        <p:nvPicPr>
          <p:cNvPr id="12" name="Picture 15" descr="Diagram&#10;&#10;Description automatically generated">
            <a:extLst>
              <a:ext uri="{FF2B5EF4-FFF2-40B4-BE49-F238E27FC236}">
                <a16:creationId xmlns:a16="http://schemas.microsoft.com/office/drawing/2014/main" id="{775A98E0-DFE4-4744-26DA-3C3A5FEF32C3}"/>
              </a:ext>
            </a:extLst>
          </p:cNvPr>
          <p:cNvPicPr>
            <a:picLocks noChangeAspect="1"/>
          </p:cNvPicPr>
          <p:nvPr/>
        </p:nvPicPr>
        <p:blipFill>
          <a:blip r:embed="rId5"/>
          <a:stretch>
            <a:fillRect/>
          </a:stretch>
        </p:blipFill>
        <p:spPr bwMode="auto">
          <a:xfrm>
            <a:off x="716926" y="1289030"/>
            <a:ext cx="3171315" cy="187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785944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Mapping CUDA Threads to Vortex</a:t>
            </a:r>
          </a:p>
        </p:txBody>
      </p:sp>
      <p:sp>
        <p:nvSpPr>
          <p:cNvPr id="8" name="TextBox 7">
            <a:extLst>
              <a:ext uri="{FF2B5EF4-FFF2-40B4-BE49-F238E27FC236}">
                <a16:creationId xmlns:a16="http://schemas.microsoft.com/office/drawing/2014/main" id="{C264A8C9-ACC1-5A2A-BEC0-830C8DEA3B4A}"/>
              </a:ext>
            </a:extLst>
          </p:cNvPr>
          <p:cNvSpPr txBox="1"/>
          <p:nvPr/>
        </p:nvSpPr>
        <p:spPr>
          <a:xfrm>
            <a:off x="4043965" y="1583309"/>
            <a:ext cx="7461160"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b="1" dirty="0">
                <a:solidFill>
                  <a:prstClr val="black"/>
                </a:solidFill>
                <a:latin typeface="Calibri"/>
                <a:ea typeface="Malgun Gothic"/>
              </a:rPr>
              <a:t>Step1:</a:t>
            </a:r>
          </a:p>
          <a:p>
            <a:pPr fontAlgn="base">
              <a:spcBef>
                <a:spcPct val="0"/>
              </a:spcBef>
              <a:spcAft>
                <a:spcPct val="0"/>
              </a:spcAft>
            </a:pPr>
            <a:r>
              <a:rPr lang="en-US" dirty="0">
                <a:solidFill>
                  <a:prstClr val="black"/>
                </a:solidFill>
                <a:latin typeface="Calibri"/>
                <a:ea typeface="Malgun Gothic"/>
              </a:rPr>
              <a:t>Analyze the </a:t>
            </a:r>
            <a:r>
              <a:rPr lang="en-US" b="1" dirty="0">
                <a:solidFill>
                  <a:prstClr val="black"/>
                </a:solidFill>
                <a:latin typeface="Calibri"/>
                <a:ea typeface="Malgun Gothic"/>
              </a:rPr>
              <a:t>Parallel Region</a:t>
            </a:r>
            <a:r>
              <a:rPr lang="en-US" sz="1100" b="1" dirty="0">
                <a:solidFill>
                  <a:prstClr val="black"/>
                </a:solidFill>
                <a:latin typeface="Calibri"/>
                <a:ea typeface="Malgun Gothic"/>
              </a:rPr>
              <a:t>[1]</a:t>
            </a:r>
            <a:r>
              <a:rPr lang="en-US" dirty="0">
                <a:solidFill>
                  <a:prstClr val="black"/>
                </a:solidFill>
                <a:latin typeface="Calibri"/>
                <a:ea typeface="Malgun Gothic"/>
              </a:rPr>
              <a:t> </a:t>
            </a:r>
          </a:p>
          <a:p>
            <a:pPr fontAlgn="base">
              <a:spcBef>
                <a:spcPct val="0"/>
              </a:spcBef>
              <a:spcAft>
                <a:spcPct val="0"/>
              </a:spcAft>
            </a:pPr>
            <a:r>
              <a:rPr lang="en-US" dirty="0">
                <a:solidFill>
                  <a:prstClr val="black"/>
                </a:solidFill>
                <a:latin typeface="Calibri"/>
                <a:ea typeface="Malgun Gothic"/>
              </a:rPr>
              <a:t>(</a:t>
            </a:r>
            <a:r>
              <a:rPr lang="en-US" dirty="0">
                <a:solidFill>
                  <a:prstClr val="black"/>
                </a:solidFill>
                <a:latin typeface="Calibri"/>
                <a:ea typeface="Malgun Gothic"/>
                <a:cs typeface="Calibri"/>
              </a:rPr>
              <a:t>the regions between barriers that must be executed by all the threads before proceeding to the next region.</a:t>
            </a:r>
            <a:r>
              <a:rPr lang="en-US" dirty="0">
                <a:solidFill>
                  <a:prstClr val="black"/>
                </a:solidFill>
                <a:latin typeface="Calibri"/>
                <a:ea typeface="Malgun Gothic"/>
              </a:rPr>
              <a:t>)</a:t>
            </a:r>
          </a:p>
        </p:txBody>
      </p:sp>
      <p:sp>
        <p:nvSpPr>
          <p:cNvPr id="9" name="TextBox 8">
            <a:extLst>
              <a:ext uri="{FF2B5EF4-FFF2-40B4-BE49-F238E27FC236}">
                <a16:creationId xmlns:a16="http://schemas.microsoft.com/office/drawing/2014/main" id="{AC0A8A96-F7EA-10D1-823A-91500724E702}"/>
              </a:ext>
            </a:extLst>
          </p:cNvPr>
          <p:cNvSpPr txBox="1"/>
          <p:nvPr/>
        </p:nvSpPr>
        <p:spPr>
          <a:xfrm>
            <a:off x="282406" y="5901604"/>
            <a:ext cx="1116627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1200" dirty="0">
                <a:solidFill>
                  <a:srgbClr val="222222"/>
                </a:solidFill>
                <a:latin typeface="Arial"/>
                <a:ea typeface="Malgun Gothic"/>
                <a:cs typeface="Arial"/>
              </a:rPr>
              <a:t>[1] Jääskeläinen, Pekka, et al. "</a:t>
            </a:r>
            <a:r>
              <a:rPr lang="en-US" sz="1200" dirty="0" err="1">
                <a:solidFill>
                  <a:srgbClr val="222222"/>
                </a:solidFill>
                <a:latin typeface="Arial"/>
                <a:ea typeface="Malgun Gothic"/>
                <a:cs typeface="Arial"/>
              </a:rPr>
              <a:t>pocl</a:t>
            </a:r>
            <a:r>
              <a:rPr lang="en-US" sz="1200" dirty="0">
                <a:solidFill>
                  <a:srgbClr val="222222"/>
                </a:solidFill>
                <a:latin typeface="Arial"/>
                <a:ea typeface="Malgun Gothic"/>
                <a:cs typeface="Arial"/>
              </a:rPr>
              <a:t>: A performance-portable OpenCL implementation." </a:t>
            </a:r>
            <a:r>
              <a:rPr lang="en-US" sz="1200" i="1" dirty="0">
                <a:solidFill>
                  <a:srgbClr val="222222"/>
                </a:solidFill>
                <a:latin typeface="Arial"/>
                <a:ea typeface="Malgun Gothic"/>
                <a:cs typeface="Arial"/>
              </a:rPr>
              <a:t>International Journal of Parallel Programming</a:t>
            </a:r>
            <a:r>
              <a:rPr lang="en-US" sz="1200" dirty="0">
                <a:solidFill>
                  <a:srgbClr val="222222"/>
                </a:solidFill>
                <a:latin typeface="Arial"/>
                <a:ea typeface="Malgun Gothic"/>
                <a:cs typeface="Arial"/>
              </a:rPr>
              <a:t> 43.5 (2015): 752-785.</a:t>
            </a:r>
            <a:endParaRPr lang="en-US" sz="1200" dirty="0">
              <a:solidFill>
                <a:prstClr val="black"/>
              </a:solidFill>
              <a:latin typeface="Calibri" panose="020F0502020204030204" pitchFamily="34" charset="0"/>
              <a:ea typeface="Malgun Gothic"/>
            </a:endParaRPr>
          </a:p>
        </p:txBody>
      </p:sp>
      <p:pic>
        <p:nvPicPr>
          <p:cNvPr id="3" name="Picture 2">
            <a:extLst>
              <a:ext uri="{FF2B5EF4-FFF2-40B4-BE49-F238E27FC236}">
                <a16:creationId xmlns:a16="http://schemas.microsoft.com/office/drawing/2014/main" id="{5F43C096-1C46-79C1-6A69-D3DC291ACCD9}"/>
              </a:ext>
            </a:extLst>
          </p:cNvPr>
          <p:cNvPicPr>
            <a:picLocks noChangeAspect="1"/>
          </p:cNvPicPr>
          <p:nvPr/>
        </p:nvPicPr>
        <p:blipFill>
          <a:blip r:embed="rId3"/>
          <a:stretch>
            <a:fillRect/>
          </a:stretch>
        </p:blipFill>
        <p:spPr>
          <a:xfrm>
            <a:off x="536914" y="6324633"/>
            <a:ext cx="2210868" cy="416280"/>
          </a:xfrm>
          <a:prstGeom prst="rect">
            <a:avLst/>
          </a:prstGeom>
        </p:spPr>
      </p:pic>
      <p:sp>
        <p:nvSpPr>
          <p:cNvPr id="4" name="Content Placeholder 3">
            <a:extLst>
              <a:ext uri="{FF2B5EF4-FFF2-40B4-BE49-F238E27FC236}">
                <a16:creationId xmlns:a16="http://schemas.microsoft.com/office/drawing/2014/main" id="{52201EA8-C5A5-56F8-BE4C-666740405CBB}"/>
              </a:ext>
            </a:extLst>
          </p:cNvPr>
          <p:cNvSpPr>
            <a:spLocks noGrp="1"/>
          </p:cNvSpPr>
          <p:nvPr>
            <p:ph sz="quarter" idx="13"/>
          </p:nvPr>
        </p:nvSpPr>
        <p:spPr/>
        <p:txBody>
          <a:bodyPr/>
          <a:lstStyle/>
          <a:p>
            <a:endParaRPr lang="en-US"/>
          </a:p>
        </p:txBody>
      </p:sp>
      <p:pic>
        <p:nvPicPr>
          <p:cNvPr id="10" name="Picture 3" descr="Diagram&#10;&#10;Description automatically generated">
            <a:extLst>
              <a:ext uri="{FF2B5EF4-FFF2-40B4-BE49-F238E27FC236}">
                <a16:creationId xmlns:a16="http://schemas.microsoft.com/office/drawing/2014/main" id="{54384CA6-A254-F43F-877A-16F8AED4F22E}"/>
              </a:ext>
            </a:extLst>
          </p:cNvPr>
          <p:cNvPicPr>
            <a:picLocks noChangeAspect="1"/>
          </p:cNvPicPr>
          <p:nvPr/>
        </p:nvPicPr>
        <p:blipFill>
          <a:blip r:embed="rId4"/>
          <a:stretch>
            <a:fillRect/>
          </a:stretch>
        </p:blipFill>
        <p:spPr>
          <a:xfrm>
            <a:off x="1026968" y="4012222"/>
            <a:ext cx="2553360" cy="1743352"/>
          </a:xfrm>
          <a:prstGeom prst="rect">
            <a:avLst/>
          </a:prstGeom>
        </p:spPr>
      </p:pic>
      <p:sp>
        <p:nvSpPr>
          <p:cNvPr id="11" name="Arrow: Down 3">
            <a:extLst>
              <a:ext uri="{FF2B5EF4-FFF2-40B4-BE49-F238E27FC236}">
                <a16:creationId xmlns:a16="http://schemas.microsoft.com/office/drawing/2014/main" id="{8B4C1311-8313-0BAC-1149-77F677335F9E}"/>
              </a:ext>
            </a:extLst>
          </p:cNvPr>
          <p:cNvSpPr/>
          <p:nvPr/>
        </p:nvSpPr>
        <p:spPr>
          <a:xfrm>
            <a:off x="2074914"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pic>
        <p:nvPicPr>
          <p:cNvPr id="12" name="Picture 15" descr="Diagram&#10;&#10;Description automatically generated">
            <a:extLst>
              <a:ext uri="{FF2B5EF4-FFF2-40B4-BE49-F238E27FC236}">
                <a16:creationId xmlns:a16="http://schemas.microsoft.com/office/drawing/2014/main" id="{775A98E0-DFE4-4744-26DA-3C3A5FEF32C3}"/>
              </a:ext>
            </a:extLst>
          </p:cNvPr>
          <p:cNvPicPr>
            <a:picLocks noChangeAspect="1"/>
          </p:cNvPicPr>
          <p:nvPr/>
        </p:nvPicPr>
        <p:blipFill>
          <a:blip r:embed="rId5"/>
          <a:stretch>
            <a:fillRect/>
          </a:stretch>
        </p:blipFill>
        <p:spPr bwMode="auto">
          <a:xfrm>
            <a:off x="716926" y="1289030"/>
            <a:ext cx="3171315" cy="187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0E8D8C88-CFCC-F0A9-0A3E-CDFEA73D8271}"/>
              </a:ext>
            </a:extLst>
          </p:cNvPr>
          <p:cNvSpPr txBox="1"/>
          <p:nvPr/>
        </p:nvSpPr>
        <p:spPr>
          <a:xfrm>
            <a:off x="4043965" y="3935758"/>
            <a:ext cx="6606863"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b="1" dirty="0">
                <a:solidFill>
                  <a:prstClr val="black"/>
                </a:solidFill>
                <a:latin typeface="Calibri"/>
                <a:ea typeface="Malgun Gothic"/>
              </a:rPr>
              <a:t>Step2:</a:t>
            </a:r>
          </a:p>
          <a:p>
            <a:pPr fontAlgn="base">
              <a:spcBef>
                <a:spcPct val="0"/>
              </a:spcBef>
              <a:spcAft>
                <a:spcPct val="0"/>
              </a:spcAft>
            </a:pPr>
            <a:r>
              <a:rPr lang="en-US" dirty="0">
                <a:solidFill>
                  <a:prstClr val="black"/>
                </a:solidFill>
                <a:latin typeface="Calibri"/>
                <a:ea typeface="Malgun Gothic"/>
              </a:rPr>
              <a:t>Wrap each </a:t>
            </a:r>
            <a:r>
              <a:rPr lang="en-US" b="1" dirty="0">
                <a:solidFill>
                  <a:prstClr val="black"/>
                </a:solidFill>
                <a:latin typeface="Calibri"/>
                <a:ea typeface="Malgun Gothic"/>
              </a:rPr>
              <a:t>Parallel Region </a:t>
            </a:r>
            <a:r>
              <a:rPr lang="en-US" dirty="0">
                <a:solidFill>
                  <a:prstClr val="black"/>
                </a:solidFill>
                <a:latin typeface="Calibri"/>
                <a:ea typeface="Malgun Gothic"/>
              </a:rPr>
              <a:t>with a single-layer for-loop.</a:t>
            </a:r>
          </a:p>
        </p:txBody>
      </p:sp>
      <p:cxnSp>
        <p:nvCxnSpPr>
          <p:cNvPr id="7" name="Straight Connector 6">
            <a:extLst>
              <a:ext uri="{FF2B5EF4-FFF2-40B4-BE49-F238E27FC236}">
                <a16:creationId xmlns:a16="http://schemas.microsoft.com/office/drawing/2014/main" id="{97AB0B1B-508D-25BA-720E-078ED4852410}"/>
              </a:ext>
            </a:extLst>
          </p:cNvPr>
          <p:cNvCxnSpPr/>
          <p:nvPr/>
        </p:nvCxnSpPr>
        <p:spPr>
          <a:xfrm>
            <a:off x="1199213" y="5171607"/>
            <a:ext cx="2233535" cy="0"/>
          </a:xfrm>
          <a:prstGeom prst="line">
            <a:avLst/>
          </a:prstGeom>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708661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BCE6-56B2-279F-6ACD-36DD9F1B8DC0}"/>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Mapping</a:t>
            </a:r>
            <a:r>
              <a:rPr lang="ko-KR" alt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CUDA Kernel to Vortex</a:t>
            </a:r>
          </a:p>
        </p:txBody>
      </p:sp>
      <p:pic>
        <p:nvPicPr>
          <p:cNvPr id="4" name="Picture 10" descr="Text&#10;&#10;Description automatically generated">
            <a:extLst>
              <a:ext uri="{FF2B5EF4-FFF2-40B4-BE49-F238E27FC236}">
                <a16:creationId xmlns:a16="http://schemas.microsoft.com/office/drawing/2014/main" id="{D75AF614-6897-5420-56E9-DFFBA9A766F4}"/>
              </a:ext>
            </a:extLst>
          </p:cNvPr>
          <p:cNvPicPr>
            <a:picLocks noChangeAspect="1"/>
          </p:cNvPicPr>
          <p:nvPr/>
        </p:nvPicPr>
        <p:blipFill>
          <a:blip r:embed="rId3"/>
          <a:stretch>
            <a:fillRect/>
          </a:stretch>
        </p:blipFill>
        <p:spPr bwMode="auto">
          <a:xfrm>
            <a:off x="770697" y="1537183"/>
            <a:ext cx="4668364" cy="158208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B2E737C8-BC63-E8AA-7D1A-1768D18900E0}"/>
              </a:ext>
            </a:extLst>
          </p:cNvPr>
          <p:cNvSpPr txBox="1"/>
          <p:nvPr/>
        </p:nvSpPr>
        <p:spPr>
          <a:xfrm>
            <a:off x="3483524" y="3205334"/>
            <a:ext cx="313957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fontAlgn="base">
              <a:spcBef>
                <a:spcPct val="0"/>
              </a:spcBef>
              <a:spcAft>
                <a:spcPct val="0"/>
              </a:spcAft>
            </a:pPr>
            <a:r>
              <a:rPr lang="en-US" sz="2400" dirty="0">
                <a:solidFill>
                  <a:prstClr val="black"/>
                </a:solidFill>
                <a:latin typeface="Calibri"/>
                <a:ea typeface="Malgun Gothic"/>
              </a:rPr>
              <a:t>Compilation Transformations</a:t>
            </a:r>
            <a:endParaRPr lang="en-US" sz="2400" dirty="0">
              <a:solidFill>
                <a:prstClr val="black"/>
              </a:solidFill>
              <a:latin typeface="Calibri" panose="020F0502020204030204" pitchFamily="34" charset="0"/>
              <a:ea typeface="Malgun Gothic" panose="020B0503020000020004" pitchFamily="34" charset="-127"/>
            </a:endParaRPr>
          </a:p>
        </p:txBody>
      </p:sp>
      <p:sp>
        <p:nvSpPr>
          <p:cNvPr id="10" name="TextBox 9">
            <a:extLst>
              <a:ext uri="{FF2B5EF4-FFF2-40B4-BE49-F238E27FC236}">
                <a16:creationId xmlns:a16="http://schemas.microsoft.com/office/drawing/2014/main" id="{50E675D6-6A19-B1FF-2478-917557E79288}"/>
              </a:ext>
            </a:extLst>
          </p:cNvPr>
          <p:cNvSpPr txBox="1"/>
          <p:nvPr/>
        </p:nvSpPr>
        <p:spPr>
          <a:xfrm>
            <a:off x="6366031" y="4135641"/>
            <a:ext cx="541623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Only 64 threads are required</a:t>
            </a:r>
          </a:p>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 workloads are much heavier,</a:t>
            </a:r>
            <a:br>
              <a:rPr lang="en-US" sz="2400" dirty="0">
                <a:solidFill>
                  <a:prstClr val="black"/>
                </a:solidFill>
                <a:latin typeface="Calibri"/>
                <a:ea typeface="Malgun Gothic"/>
              </a:rPr>
            </a:br>
            <a:r>
              <a:rPr lang="en-US" sz="2400" dirty="0">
                <a:solidFill>
                  <a:prstClr val="black"/>
                </a:solidFill>
                <a:latin typeface="Calibri"/>
                <a:ea typeface="Malgun Gothic"/>
              </a:rPr>
              <a:t>which is more friendly to Vortex HW.</a:t>
            </a:r>
            <a:endParaRPr lang="en-US" sz="2400" dirty="0">
              <a:solidFill>
                <a:prstClr val="black"/>
              </a:solidFill>
              <a:latin typeface="Calibri" panose="020F0502020204030204" pitchFamily="34" charset="0"/>
              <a:ea typeface="Malgun Gothic" panose="020B0503020000020004" pitchFamily="34" charset="-127"/>
            </a:endParaRPr>
          </a:p>
        </p:txBody>
      </p:sp>
      <p:cxnSp>
        <p:nvCxnSpPr>
          <p:cNvPr id="3" name="Straight Connector 2">
            <a:extLst>
              <a:ext uri="{FF2B5EF4-FFF2-40B4-BE49-F238E27FC236}">
                <a16:creationId xmlns:a16="http://schemas.microsoft.com/office/drawing/2014/main" id="{B9560F75-F16D-4675-1EE3-21D9267ECCD8}"/>
              </a:ext>
            </a:extLst>
          </p:cNvPr>
          <p:cNvCxnSpPr>
            <a:cxnSpLocks/>
          </p:cNvCxnSpPr>
          <p:nvPr/>
        </p:nvCxnSpPr>
        <p:spPr>
          <a:xfrm>
            <a:off x="1358796" y="2821478"/>
            <a:ext cx="2792290" cy="0"/>
          </a:xfrm>
          <a:prstGeom prst="line">
            <a:avLst/>
          </a:prstGeom>
        </p:spPr>
        <p:style>
          <a:lnRef idx="3">
            <a:schemeClr val="accent3"/>
          </a:lnRef>
          <a:fillRef idx="0">
            <a:schemeClr val="accent3"/>
          </a:fillRef>
          <a:effectRef idx="2">
            <a:schemeClr val="accent3"/>
          </a:effectRef>
          <a:fontRef idx="minor">
            <a:schemeClr val="tx1"/>
          </a:fontRef>
        </p:style>
      </p:cxnSp>
      <p:grpSp>
        <p:nvGrpSpPr>
          <p:cNvPr id="17" name="Group 16">
            <a:extLst>
              <a:ext uri="{FF2B5EF4-FFF2-40B4-BE49-F238E27FC236}">
                <a16:creationId xmlns:a16="http://schemas.microsoft.com/office/drawing/2014/main" id="{3FFABB70-1AB7-BD26-06A4-A0D7AC1EC9CF}"/>
              </a:ext>
            </a:extLst>
          </p:cNvPr>
          <p:cNvGrpSpPr/>
          <p:nvPr/>
        </p:nvGrpSpPr>
        <p:grpSpPr>
          <a:xfrm>
            <a:off x="770697" y="4135641"/>
            <a:ext cx="5178897" cy="1585713"/>
            <a:chOff x="809275" y="4959117"/>
            <a:chExt cx="5178897" cy="1585713"/>
          </a:xfrm>
        </p:grpSpPr>
        <p:pic>
          <p:nvPicPr>
            <p:cNvPr id="11" name="Picture 10" descr="Graphical user interface, text, application, email&#10;&#10;Description automatically generated">
              <a:extLst>
                <a:ext uri="{FF2B5EF4-FFF2-40B4-BE49-F238E27FC236}">
                  <a16:creationId xmlns:a16="http://schemas.microsoft.com/office/drawing/2014/main" id="{AE35F46D-E81B-36B7-9A81-AAD2233BAEB1}"/>
                </a:ext>
              </a:extLst>
            </p:cNvPr>
            <p:cNvPicPr>
              <a:picLocks noChangeAspect="1"/>
            </p:cNvPicPr>
            <p:nvPr/>
          </p:nvPicPr>
          <p:blipFill>
            <a:blip r:embed="rId4"/>
            <a:stretch>
              <a:fillRect/>
            </a:stretch>
          </p:blipFill>
          <p:spPr>
            <a:xfrm>
              <a:off x="809275" y="4959117"/>
              <a:ext cx="5178897" cy="1585713"/>
            </a:xfrm>
            <a:prstGeom prst="rect">
              <a:avLst/>
            </a:prstGeom>
            <a:ln>
              <a:solidFill>
                <a:schemeClr val="tx1"/>
              </a:solidFill>
            </a:ln>
          </p:spPr>
        </p:pic>
        <p:sp>
          <p:nvSpPr>
            <p:cNvPr id="9" name="Rectangle 8">
              <a:extLst>
                <a:ext uri="{FF2B5EF4-FFF2-40B4-BE49-F238E27FC236}">
                  <a16:creationId xmlns:a16="http://schemas.microsoft.com/office/drawing/2014/main" id="{740B75DA-14FB-3260-46C8-C066CBC08ABC}"/>
                </a:ext>
              </a:extLst>
            </p:cNvPr>
            <p:cNvSpPr/>
            <p:nvPr/>
          </p:nvSpPr>
          <p:spPr>
            <a:xfrm>
              <a:off x="1591247" y="5320817"/>
              <a:ext cx="354145" cy="1595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a:extLst>
              <a:ext uri="{FF2B5EF4-FFF2-40B4-BE49-F238E27FC236}">
                <a16:creationId xmlns:a16="http://schemas.microsoft.com/office/drawing/2014/main" id="{EAD083D0-8792-FC1E-5ABA-74A107DF77F5}"/>
              </a:ext>
            </a:extLst>
          </p:cNvPr>
          <p:cNvPicPr>
            <a:picLocks noChangeAspect="1"/>
          </p:cNvPicPr>
          <p:nvPr/>
        </p:nvPicPr>
        <p:blipFill>
          <a:blip r:embed="rId5"/>
          <a:stretch>
            <a:fillRect/>
          </a:stretch>
        </p:blipFill>
        <p:spPr>
          <a:xfrm>
            <a:off x="536914" y="6324633"/>
            <a:ext cx="2210868" cy="416280"/>
          </a:xfrm>
          <a:prstGeom prst="rect">
            <a:avLst/>
          </a:prstGeom>
        </p:spPr>
      </p:pic>
      <p:sp>
        <p:nvSpPr>
          <p:cNvPr id="16" name="Arrow: Down 3">
            <a:extLst>
              <a:ext uri="{FF2B5EF4-FFF2-40B4-BE49-F238E27FC236}">
                <a16:creationId xmlns:a16="http://schemas.microsoft.com/office/drawing/2014/main" id="{172CB4E9-A2F2-1752-1218-1CCE2F8B3E2E}"/>
              </a:ext>
            </a:extLst>
          </p:cNvPr>
          <p:cNvSpPr/>
          <p:nvPr/>
        </p:nvSpPr>
        <p:spPr>
          <a:xfrm>
            <a:off x="2877208"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cxnSp>
        <p:nvCxnSpPr>
          <p:cNvPr id="23" name="Straight Connector 22">
            <a:extLst>
              <a:ext uri="{FF2B5EF4-FFF2-40B4-BE49-F238E27FC236}">
                <a16:creationId xmlns:a16="http://schemas.microsoft.com/office/drawing/2014/main" id="{3006658C-08F8-0474-CCED-B333A95D6634}"/>
              </a:ext>
            </a:extLst>
          </p:cNvPr>
          <p:cNvCxnSpPr>
            <a:cxnSpLocks/>
          </p:cNvCxnSpPr>
          <p:nvPr/>
        </p:nvCxnSpPr>
        <p:spPr>
          <a:xfrm>
            <a:off x="1543603" y="5013693"/>
            <a:ext cx="4169443" cy="0"/>
          </a:xfrm>
          <a:prstGeom prst="line">
            <a:avLst/>
          </a:prstGeom>
        </p:spPr>
        <p:style>
          <a:lnRef idx="3">
            <a:schemeClr val="accent3"/>
          </a:lnRef>
          <a:fillRef idx="0">
            <a:schemeClr val="accent3"/>
          </a:fillRef>
          <a:effectRef idx="2">
            <a:schemeClr val="accent3"/>
          </a:effectRef>
          <a:fontRef idx="minor">
            <a:schemeClr val="tx1"/>
          </a:fontRef>
        </p:style>
      </p:cxnSp>
      <p:sp>
        <p:nvSpPr>
          <p:cNvPr id="25" name="TextBox 24">
            <a:extLst>
              <a:ext uri="{FF2B5EF4-FFF2-40B4-BE49-F238E27FC236}">
                <a16:creationId xmlns:a16="http://schemas.microsoft.com/office/drawing/2014/main" id="{73CEBE58-F6B1-BA3B-C0F9-9AAB70743310}"/>
              </a:ext>
            </a:extLst>
          </p:cNvPr>
          <p:cNvSpPr txBox="1"/>
          <p:nvPr/>
        </p:nvSpPr>
        <p:spPr>
          <a:xfrm>
            <a:off x="6366031" y="1542343"/>
            <a:ext cx="5416238"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64K threads are required</a:t>
            </a:r>
          </a:p>
          <a:p>
            <a:pPr marL="285750" indent="-285750" fontAlgn="base">
              <a:spcBef>
                <a:spcPct val="0"/>
              </a:spcBef>
              <a:spcAft>
                <a:spcPct val="0"/>
              </a:spcAft>
              <a:buFont typeface="Arial" panose="020B0604020202020204" pitchFamily="34" charset="0"/>
              <a:buChar char="•"/>
            </a:pPr>
            <a:r>
              <a:rPr lang="en-US" sz="2400" dirty="0">
                <a:solidFill>
                  <a:prstClr val="black"/>
                </a:solidFill>
                <a:latin typeface="Calibri"/>
                <a:ea typeface="Malgun Gothic"/>
              </a:rPr>
              <a:t>The workload for each thread is too lightweight for each Vortex Thread for efficient execution</a:t>
            </a:r>
            <a:endParaRPr lang="en-US" sz="2400" dirty="0">
              <a:solidFill>
                <a:prstClr val="black"/>
              </a:solidFill>
              <a:latin typeface="Calibri" panose="020F0502020204030204" pitchFamily="34" charset="0"/>
              <a:ea typeface="Malgun Gothic" panose="020B0503020000020004" pitchFamily="34" charset="-127"/>
            </a:endParaRPr>
          </a:p>
        </p:txBody>
      </p:sp>
      <p:sp>
        <p:nvSpPr>
          <p:cNvPr id="26" name="Arrow: Down 3">
            <a:extLst>
              <a:ext uri="{FF2B5EF4-FFF2-40B4-BE49-F238E27FC236}">
                <a16:creationId xmlns:a16="http://schemas.microsoft.com/office/drawing/2014/main" id="{83F3AC5C-A6B0-97B8-CA16-CAEE1948DDFE}"/>
              </a:ext>
            </a:extLst>
          </p:cNvPr>
          <p:cNvSpPr/>
          <p:nvPr/>
        </p:nvSpPr>
        <p:spPr>
          <a:xfrm>
            <a:off x="8708382" y="3218576"/>
            <a:ext cx="455341" cy="817755"/>
          </a:xfrm>
          <a:prstGeom prst="downArrow">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prstClr val="white"/>
              </a:solidFill>
              <a:latin typeface="Calibri"/>
              <a:ea typeface="맑은 고딕"/>
            </a:endParaRPr>
          </a:p>
        </p:txBody>
      </p:sp>
    </p:spTree>
    <p:extLst>
      <p:ext uri="{BB962C8B-B14F-4D97-AF65-F5344CB8AC3E}">
        <p14:creationId xmlns:p14="http://schemas.microsoft.com/office/powerpoint/2010/main" val="18366853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3E0AF-7A5E-025D-BEF9-B77E4D431FC6}"/>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CuPBoP</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 Compilation Passes Overview</a:t>
            </a:r>
            <a:endParaRPr lang="en-KR"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endParaRPr>
          </a:p>
        </p:txBody>
      </p:sp>
      <p:sp>
        <p:nvSpPr>
          <p:cNvPr id="3" name="Content Placeholder 2">
            <a:extLst>
              <a:ext uri="{FF2B5EF4-FFF2-40B4-BE49-F238E27FC236}">
                <a16:creationId xmlns:a16="http://schemas.microsoft.com/office/drawing/2014/main" id="{AC3EC88D-DCDC-3118-A509-3FE69A2AF562}"/>
              </a:ext>
            </a:extLst>
          </p:cNvPr>
          <p:cNvSpPr>
            <a:spLocks noGrp="1"/>
          </p:cNvSpPr>
          <p:nvPr>
            <p:ph sz="quarter" idx="1"/>
          </p:nvPr>
        </p:nvSpPr>
        <p:spPr>
          <a:xfrm>
            <a:off x="12435103" y="1311037"/>
            <a:ext cx="11145589" cy="4785360"/>
          </a:xfrm>
        </p:spPr>
        <p:txBody>
          <a:bodyPr/>
          <a:lstStyle/>
          <a:p>
            <a:r>
              <a:rPr lang="en-US" sz="2400" dirty="0"/>
              <a:t>CUDA</a:t>
            </a:r>
            <a:r>
              <a:rPr lang="en-KR" sz="2400"/>
              <a:t> </a:t>
            </a:r>
            <a:r>
              <a:rPr lang="en-KR" sz="2400" dirty="0"/>
              <a:t>processing model</a:t>
            </a:r>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Block</a:t>
            </a:r>
          </a:p>
          <a:p>
            <a:pPr lvl="1">
              <a:buFont typeface="Wingdings" panose="05000000000000000000" pitchFamily="2" charset="2"/>
              <a:buChar char="Ø"/>
            </a:pPr>
            <a:r>
              <a:rPr lang="en-US" sz="2000" dirty="0">
                <a:solidFill>
                  <a:schemeClr val="tx1"/>
                </a:solidFill>
              </a:rPr>
              <a:t>Kernel execution instance</a:t>
            </a:r>
          </a:p>
          <a:p>
            <a:pPr marL="0" indent="0">
              <a:buNone/>
            </a:pPr>
            <a:endParaRPr lang="en-US" dirty="0"/>
          </a:p>
          <a:p>
            <a:r>
              <a:rPr lang="en-KR" sz="2400"/>
              <a:t>Vortex </a:t>
            </a:r>
            <a:r>
              <a:rPr lang="en-US" sz="2400" dirty="0"/>
              <a:t>Warp</a:t>
            </a:r>
            <a:r>
              <a:rPr lang="en-KR" sz="2400"/>
              <a:t>s </a:t>
            </a:r>
            <a:endParaRPr lang="en-KR" sz="2400" dirty="0"/>
          </a:p>
          <a:p>
            <a:pPr lvl="1">
              <a:buFont typeface="Wingdings" panose="05000000000000000000" pitchFamily="2" charset="2"/>
              <a:buChar char="Ø"/>
            </a:pPr>
            <a:r>
              <a:rPr lang="en-US" sz="2000" dirty="0">
                <a:solidFill>
                  <a:schemeClr val="tx1"/>
                </a:solidFill>
              </a:rPr>
              <a:t>Thread</a:t>
            </a:r>
          </a:p>
          <a:p>
            <a:pPr lvl="1">
              <a:buFont typeface="Wingdings" panose="05000000000000000000" pitchFamily="2" charset="2"/>
              <a:buChar char="Ø"/>
            </a:pPr>
            <a:r>
              <a:rPr lang="en-US" sz="2000" dirty="0">
                <a:solidFill>
                  <a:schemeClr val="tx1"/>
                </a:solidFill>
              </a:rPr>
              <a:t>Warp</a:t>
            </a:r>
          </a:p>
          <a:p>
            <a:pPr lvl="1">
              <a:buFont typeface="Wingdings" panose="05000000000000000000" pitchFamily="2" charset="2"/>
              <a:buChar char="Ø"/>
            </a:pPr>
            <a:r>
              <a:rPr lang="en-US" sz="2000" dirty="0">
                <a:solidFill>
                  <a:schemeClr val="tx1"/>
                </a:solidFill>
              </a:rPr>
              <a:t>Core</a:t>
            </a:r>
          </a:p>
          <a:p>
            <a:endParaRPr lang="en-KR" dirty="0"/>
          </a:p>
        </p:txBody>
      </p:sp>
      <p:sp>
        <p:nvSpPr>
          <p:cNvPr id="25" name="Freeform 24">
            <a:extLst>
              <a:ext uri="{FF2B5EF4-FFF2-40B4-BE49-F238E27FC236}">
                <a16:creationId xmlns:a16="http://schemas.microsoft.com/office/drawing/2014/main" id="{FFFFB4DE-7BDF-DEC5-FBA9-87C866317119}"/>
              </a:ext>
            </a:extLst>
          </p:cNvPr>
          <p:cNvSpPr/>
          <p:nvPr/>
        </p:nvSpPr>
        <p:spPr>
          <a:xfrm>
            <a:off x="1403247" y="1651873"/>
            <a:ext cx="132075" cy="691455"/>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6" name="Content Placeholder 4">
            <a:extLst>
              <a:ext uri="{FF2B5EF4-FFF2-40B4-BE49-F238E27FC236}">
                <a16:creationId xmlns:a16="http://schemas.microsoft.com/office/drawing/2014/main" id="{68E1F7DA-E03E-8E73-D318-A91C461B3436}"/>
              </a:ext>
            </a:extLst>
          </p:cNvPr>
          <p:cNvSpPr txBox="1">
            <a:spLocks/>
          </p:cNvSpPr>
          <p:nvPr/>
        </p:nvSpPr>
        <p:spPr>
          <a:xfrm>
            <a:off x="753153" y="2552720"/>
            <a:ext cx="1432262" cy="6942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Thread</a:t>
            </a:r>
          </a:p>
        </p:txBody>
      </p:sp>
      <p:sp>
        <p:nvSpPr>
          <p:cNvPr id="28" name="Content Placeholder 4">
            <a:extLst>
              <a:ext uri="{FF2B5EF4-FFF2-40B4-BE49-F238E27FC236}">
                <a16:creationId xmlns:a16="http://schemas.microsoft.com/office/drawing/2014/main" id="{9E4A0514-0701-0031-9351-F8A04CD1BC66}"/>
              </a:ext>
            </a:extLst>
          </p:cNvPr>
          <p:cNvSpPr txBox="1">
            <a:spLocks/>
          </p:cNvSpPr>
          <p:nvPr/>
        </p:nvSpPr>
        <p:spPr>
          <a:xfrm>
            <a:off x="2234843" y="2576387"/>
            <a:ext cx="1489394" cy="6942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Block</a:t>
            </a:r>
          </a:p>
        </p:txBody>
      </p:sp>
      <p:grpSp>
        <p:nvGrpSpPr>
          <p:cNvPr id="34" name="Group 33">
            <a:extLst>
              <a:ext uri="{FF2B5EF4-FFF2-40B4-BE49-F238E27FC236}">
                <a16:creationId xmlns:a16="http://schemas.microsoft.com/office/drawing/2014/main" id="{75A30350-E0F7-CD4B-36E8-EE99559D3306}"/>
              </a:ext>
            </a:extLst>
          </p:cNvPr>
          <p:cNvGrpSpPr/>
          <p:nvPr/>
        </p:nvGrpSpPr>
        <p:grpSpPr>
          <a:xfrm>
            <a:off x="2457026" y="1487047"/>
            <a:ext cx="1040285" cy="963387"/>
            <a:chOff x="6477918" y="2894294"/>
            <a:chExt cx="1101687" cy="1069412"/>
          </a:xfrm>
        </p:grpSpPr>
        <p:sp>
          <p:nvSpPr>
            <p:cNvPr id="29" name="Rounded Rectangle 28">
              <a:extLst>
                <a:ext uri="{FF2B5EF4-FFF2-40B4-BE49-F238E27FC236}">
                  <a16:creationId xmlns:a16="http://schemas.microsoft.com/office/drawing/2014/main" id="{951C56A3-BFF0-3298-A0DD-046BD013C62F}"/>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27" name="Freeform 26">
              <a:extLst>
                <a:ext uri="{FF2B5EF4-FFF2-40B4-BE49-F238E27FC236}">
                  <a16:creationId xmlns:a16="http://schemas.microsoft.com/office/drawing/2014/main" id="{4F976B4A-7AAB-F88F-461C-7326BBA19506}"/>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0" name="Freeform 29">
              <a:extLst>
                <a:ext uri="{FF2B5EF4-FFF2-40B4-BE49-F238E27FC236}">
                  <a16:creationId xmlns:a16="http://schemas.microsoft.com/office/drawing/2014/main" id="{F2BA06B3-9E46-D2CC-BEA8-8E01A6AD739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1" name="Freeform 30">
              <a:extLst>
                <a:ext uri="{FF2B5EF4-FFF2-40B4-BE49-F238E27FC236}">
                  <a16:creationId xmlns:a16="http://schemas.microsoft.com/office/drawing/2014/main" id="{9C07BFF7-D7B4-A464-0CBF-DD399C67D2B4}"/>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2" name="Freeform 31">
              <a:extLst>
                <a:ext uri="{FF2B5EF4-FFF2-40B4-BE49-F238E27FC236}">
                  <a16:creationId xmlns:a16="http://schemas.microsoft.com/office/drawing/2014/main" id="{BB7C559E-FF3A-E743-2B8E-5A8DC82352C8}"/>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3" name="Freeform 32">
              <a:extLst>
                <a:ext uri="{FF2B5EF4-FFF2-40B4-BE49-F238E27FC236}">
                  <a16:creationId xmlns:a16="http://schemas.microsoft.com/office/drawing/2014/main" id="{597A438E-20F0-FCAE-D96F-106C525A9307}"/>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35" name="Content Placeholder 4">
            <a:extLst>
              <a:ext uri="{FF2B5EF4-FFF2-40B4-BE49-F238E27FC236}">
                <a16:creationId xmlns:a16="http://schemas.microsoft.com/office/drawing/2014/main" id="{7A9BA6B5-7D47-DB76-646F-5D63E57107D1}"/>
              </a:ext>
            </a:extLst>
          </p:cNvPr>
          <p:cNvSpPr txBox="1">
            <a:spLocks/>
          </p:cNvSpPr>
          <p:nvPr/>
        </p:nvSpPr>
        <p:spPr>
          <a:xfrm>
            <a:off x="814411" y="4199915"/>
            <a:ext cx="2903664" cy="6942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Kernel Instance</a:t>
            </a:r>
          </a:p>
        </p:txBody>
      </p:sp>
      <p:grpSp>
        <p:nvGrpSpPr>
          <p:cNvPr id="59" name="Group 58">
            <a:extLst>
              <a:ext uri="{FF2B5EF4-FFF2-40B4-BE49-F238E27FC236}">
                <a16:creationId xmlns:a16="http://schemas.microsoft.com/office/drawing/2014/main" id="{E62C17F3-022F-A58B-DEBA-BE2FE4871356}"/>
              </a:ext>
            </a:extLst>
          </p:cNvPr>
          <p:cNvGrpSpPr/>
          <p:nvPr/>
        </p:nvGrpSpPr>
        <p:grpSpPr>
          <a:xfrm>
            <a:off x="814411" y="3027267"/>
            <a:ext cx="2903665" cy="1132589"/>
            <a:chOff x="5637149" y="4626962"/>
            <a:chExt cx="3075051" cy="1199439"/>
          </a:xfrm>
        </p:grpSpPr>
        <p:sp>
          <p:nvSpPr>
            <p:cNvPr id="57" name="Rounded Rectangle 56">
              <a:extLst>
                <a:ext uri="{FF2B5EF4-FFF2-40B4-BE49-F238E27FC236}">
                  <a16:creationId xmlns:a16="http://schemas.microsoft.com/office/drawing/2014/main" id="{80ED04A8-C009-20B2-1ABF-76138A5D3F1A}"/>
                </a:ext>
              </a:extLst>
            </p:cNvPr>
            <p:cNvSpPr/>
            <p:nvPr/>
          </p:nvSpPr>
          <p:spPr>
            <a:xfrm>
              <a:off x="5637149" y="4626962"/>
              <a:ext cx="3075051" cy="1199439"/>
            </a:xfrm>
            <a:prstGeom prst="roundRect">
              <a:avLst/>
            </a:prstGeom>
            <a:solidFill>
              <a:schemeClr val="accent6">
                <a:lumMod val="20000"/>
                <a:lumOff val="80000"/>
              </a:schemeClr>
            </a:solidFill>
            <a:ln w="19050"/>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solidFill>
                  <a:schemeClr val="tx1"/>
                </a:solidFill>
              </a:endParaRPr>
            </a:p>
          </p:txBody>
        </p:sp>
        <p:grpSp>
          <p:nvGrpSpPr>
            <p:cNvPr id="36" name="Group 35">
              <a:extLst>
                <a:ext uri="{FF2B5EF4-FFF2-40B4-BE49-F238E27FC236}">
                  <a16:creationId xmlns:a16="http://schemas.microsoft.com/office/drawing/2014/main" id="{4F18A625-8CF2-8736-182D-A443FA92E1DB}"/>
                </a:ext>
              </a:extLst>
            </p:cNvPr>
            <p:cNvGrpSpPr/>
            <p:nvPr/>
          </p:nvGrpSpPr>
          <p:grpSpPr>
            <a:xfrm>
              <a:off x="5727889" y="4729033"/>
              <a:ext cx="1101687" cy="1020250"/>
              <a:chOff x="6477918" y="2894294"/>
              <a:chExt cx="1101687" cy="1069412"/>
            </a:xfrm>
          </p:grpSpPr>
          <p:sp>
            <p:nvSpPr>
              <p:cNvPr id="37" name="Rounded Rectangle 36">
                <a:extLst>
                  <a:ext uri="{FF2B5EF4-FFF2-40B4-BE49-F238E27FC236}">
                    <a16:creationId xmlns:a16="http://schemas.microsoft.com/office/drawing/2014/main" id="{52EB9F99-C7D7-D6D1-927D-E0BD09630D26}"/>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38" name="Freeform 37">
                <a:extLst>
                  <a:ext uri="{FF2B5EF4-FFF2-40B4-BE49-F238E27FC236}">
                    <a16:creationId xmlns:a16="http://schemas.microsoft.com/office/drawing/2014/main" id="{E68F91FB-B51B-54DF-1EA0-6BE2B1D2CC2B}"/>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9" name="Freeform 38">
                <a:extLst>
                  <a:ext uri="{FF2B5EF4-FFF2-40B4-BE49-F238E27FC236}">
                    <a16:creationId xmlns:a16="http://schemas.microsoft.com/office/drawing/2014/main" id="{A1DA1F34-56B5-31DA-A11E-D9CBB42936B2}"/>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0" name="Freeform 39">
                <a:extLst>
                  <a:ext uri="{FF2B5EF4-FFF2-40B4-BE49-F238E27FC236}">
                    <a16:creationId xmlns:a16="http://schemas.microsoft.com/office/drawing/2014/main" id="{D1184CF4-41F2-83C7-E999-2C0F515A5CD9}"/>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1" name="Freeform 40">
                <a:extLst>
                  <a:ext uri="{FF2B5EF4-FFF2-40B4-BE49-F238E27FC236}">
                    <a16:creationId xmlns:a16="http://schemas.microsoft.com/office/drawing/2014/main" id="{0DCD619E-76BC-FF4E-8844-1C5B8C61B7BC}"/>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2" name="Freeform 41">
                <a:extLst>
                  <a:ext uri="{FF2B5EF4-FFF2-40B4-BE49-F238E27FC236}">
                    <a16:creationId xmlns:a16="http://schemas.microsoft.com/office/drawing/2014/main" id="{8B932960-152F-A12B-6B72-64703AD9DC7A}"/>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43" name="Group 42">
              <a:extLst>
                <a:ext uri="{FF2B5EF4-FFF2-40B4-BE49-F238E27FC236}">
                  <a16:creationId xmlns:a16="http://schemas.microsoft.com/office/drawing/2014/main" id="{0EEB5ABF-2732-199B-4795-76CA5DEBAF76}"/>
                </a:ext>
              </a:extLst>
            </p:cNvPr>
            <p:cNvGrpSpPr/>
            <p:nvPr/>
          </p:nvGrpSpPr>
          <p:grpSpPr>
            <a:xfrm>
              <a:off x="7459758" y="4729033"/>
              <a:ext cx="1101687" cy="1020250"/>
              <a:chOff x="6477918" y="2894294"/>
              <a:chExt cx="1101687" cy="1069412"/>
            </a:xfrm>
          </p:grpSpPr>
          <p:sp>
            <p:nvSpPr>
              <p:cNvPr id="44" name="Rounded Rectangle 43">
                <a:extLst>
                  <a:ext uri="{FF2B5EF4-FFF2-40B4-BE49-F238E27FC236}">
                    <a16:creationId xmlns:a16="http://schemas.microsoft.com/office/drawing/2014/main" id="{65CA0EAC-ABDB-7A81-9BEB-44212EF10D04}"/>
                  </a:ext>
                </a:extLst>
              </p:cNvPr>
              <p:cNvSpPr/>
              <p:nvPr/>
            </p:nvSpPr>
            <p:spPr>
              <a:xfrm>
                <a:off x="6477918" y="2894294"/>
                <a:ext cx="1101687" cy="1069412"/>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45" name="Freeform 44">
                <a:extLst>
                  <a:ext uri="{FF2B5EF4-FFF2-40B4-BE49-F238E27FC236}">
                    <a16:creationId xmlns:a16="http://schemas.microsoft.com/office/drawing/2014/main" id="{16B28A8D-BC2E-8368-3E6E-F9FE9CAB0C4A}"/>
                  </a:ext>
                </a:extLst>
              </p:cNvPr>
              <p:cNvSpPr/>
              <p:nvPr/>
            </p:nvSpPr>
            <p:spPr>
              <a:xfrm>
                <a:off x="66409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6" name="Freeform 45">
                <a:extLst>
                  <a:ext uri="{FF2B5EF4-FFF2-40B4-BE49-F238E27FC236}">
                    <a16:creationId xmlns:a16="http://schemas.microsoft.com/office/drawing/2014/main" id="{1F456555-0B60-72CE-2EE9-9D46FD76941A}"/>
                  </a:ext>
                </a:extLst>
              </p:cNvPr>
              <p:cNvSpPr/>
              <p:nvPr/>
            </p:nvSpPr>
            <p:spPr>
              <a:xfrm>
                <a:off x="67933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7" name="Freeform 46">
                <a:extLst>
                  <a:ext uri="{FF2B5EF4-FFF2-40B4-BE49-F238E27FC236}">
                    <a16:creationId xmlns:a16="http://schemas.microsoft.com/office/drawing/2014/main" id="{80B0322E-BBF5-AE81-F267-E519C7AD6EB6}"/>
                  </a:ext>
                </a:extLst>
              </p:cNvPr>
              <p:cNvSpPr/>
              <p:nvPr/>
            </p:nvSpPr>
            <p:spPr>
              <a:xfrm>
                <a:off x="69457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8" name="Freeform 47">
                <a:extLst>
                  <a:ext uri="{FF2B5EF4-FFF2-40B4-BE49-F238E27FC236}">
                    <a16:creationId xmlns:a16="http://schemas.microsoft.com/office/drawing/2014/main" id="{0C350346-F894-D4CF-1D54-0835E3933FB5}"/>
                  </a:ext>
                </a:extLst>
              </p:cNvPr>
              <p:cNvSpPr/>
              <p:nvPr/>
            </p:nvSpPr>
            <p:spPr>
              <a:xfrm>
                <a:off x="70981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9" name="Freeform 48">
                <a:extLst>
                  <a:ext uri="{FF2B5EF4-FFF2-40B4-BE49-F238E27FC236}">
                    <a16:creationId xmlns:a16="http://schemas.microsoft.com/office/drawing/2014/main" id="{B398AF9F-729F-86B8-3FB5-B25C6007A085}"/>
                  </a:ext>
                </a:extLst>
              </p:cNvPr>
              <p:cNvSpPr/>
              <p:nvPr/>
            </p:nvSpPr>
            <p:spPr>
              <a:xfrm>
                <a:off x="7250522" y="3045223"/>
                <a:ext cx="139871" cy="767553"/>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sp>
          <p:nvSpPr>
            <p:cNvPr id="58" name="Rectangle 57">
              <a:extLst>
                <a:ext uri="{FF2B5EF4-FFF2-40B4-BE49-F238E27FC236}">
                  <a16:creationId xmlns:a16="http://schemas.microsoft.com/office/drawing/2014/main" id="{3FC76EE2-0DDE-0128-D071-AEBE696991F3}"/>
                </a:ext>
              </a:extLst>
            </p:cNvPr>
            <p:cNvSpPr/>
            <p:nvPr/>
          </p:nvSpPr>
          <p:spPr>
            <a:xfrm>
              <a:off x="6920316" y="5032867"/>
              <a:ext cx="444671" cy="28097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KR" dirty="0">
                  <a:solidFill>
                    <a:schemeClr val="tx1"/>
                  </a:solidFill>
                </a:rPr>
                <a:t>…</a:t>
              </a:r>
            </a:p>
          </p:txBody>
        </p:sp>
      </p:grpSp>
      <p:sp>
        <p:nvSpPr>
          <p:cNvPr id="60" name="Rectangle 59">
            <a:extLst>
              <a:ext uri="{FF2B5EF4-FFF2-40B4-BE49-F238E27FC236}">
                <a16:creationId xmlns:a16="http://schemas.microsoft.com/office/drawing/2014/main" id="{A844AA29-15E1-C5E1-1947-A845A2E3553D}"/>
              </a:ext>
            </a:extLst>
          </p:cNvPr>
          <p:cNvSpPr/>
          <p:nvPr/>
        </p:nvSpPr>
        <p:spPr>
          <a:xfrm>
            <a:off x="620050" y="1274268"/>
            <a:ext cx="3256091" cy="3343131"/>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61" name="Right Arrow 60">
            <a:extLst>
              <a:ext uri="{FF2B5EF4-FFF2-40B4-BE49-F238E27FC236}">
                <a16:creationId xmlns:a16="http://schemas.microsoft.com/office/drawing/2014/main" id="{E7261B82-F69D-DD61-DFE0-AD294D17AAB8}"/>
              </a:ext>
            </a:extLst>
          </p:cNvPr>
          <p:cNvSpPr/>
          <p:nvPr/>
        </p:nvSpPr>
        <p:spPr>
          <a:xfrm>
            <a:off x="4394714" y="2671499"/>
            <a:ext cx="1010194" cy="576944"/>
          </a:xfrm>
          <a:prstGeom prst="rightArrow">
            <a:avLst/>
          </a:prstGeom>
          <a:solidFill>
            <a:srgbClr val="00305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 name="Rounded Rectangle 3">
            <a:extLst>
              <a:ext uri="{FF2B5EF4-FFF2-40B4-BE49-F238E27FC236}">
                <a16:creationId xmlns:a16="http://schemas.microsoft.com/office/drawing/2014/main" id="{BFDEC00A-9905-84B1-834A-24D0AC0FEA5C}"/>
              </a:ext>
            </a:extLst>
          </p:cNvPr>
          <p:cNvSpPr/>
          <p:nvPr/>
        </p:nvSpPr>
        <p:spPr>
          <a:xfrm>
            <a:off x="5796494" y="1523692"/>
            <a:ext cx="5301697" cy="3007149"/>
          </a:xfrm>
          <a:prstGeom prst="roundRect">
            <a:avLst>
              <a:gd name="adj" fmla="val 11700"/>
            </a:avLst>
          </a:prstGeom>
          <a:solidFill>
            <a:schemeClr val="bg1">
              <a:lumMod val="9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6" name="Rounded Rectangle 5">
            <a:extLst>
              <a:ext uri="{FF2B5EF4-FFF2-40B4-BE49-F238E27FC236}">
                <a16:creationId xmlns:a16="http://schemas.microsoft.com/office/drawing/2014/main" id="{E5D47A3F-90AA-9D00-AE44-B4A9A9B2B3C2}"/>
              </a:ext>
            </a:extLst>
          </p:cNvPr>
          <p:cNvSpPr/>
          <p:nvPr/>
        </p:nvSpPr>
        <p:spPr>
          <a:xfrm>
            <a:off x="5973129" y="169962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8" name="Rounded Rectangle 7">
            <a:extLst>
              <a:ext uri="{FF2B5EF4-FFF2-40B4-BE49-F238E27FC236}">
                <a16:creationId xmlns:a16="http://schemas.microsoft.com/office/drawing/2014/main" id="{858289DB-14DF-04D8-E864-0FE6E66EA2CB}"/>
              </a:ext>
            </a:extLst>
          </p:cNvPr>
          <p:cNvSpPr/>
          <p:nvPr/>
        </p:nvSpPr>
        <p:spPr>
          <a:xfrm>
            <a:off x="8518108" y="1699629"/>
            <a:ext cx="2378928" cy="2652794"/>
          </a:xfrm>
          <a:prstGeom prst="roundRect">
            <a:avLst>
              <a:gd name="adj" fmla="val 11700"/>
            </a:avLst>
          </a:prstGeom>
          <a:solidFill>
            <a:schemeClr val="accent6">
              <a:lumMod val="40000"/>
              <a:lumOff val="60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9" name="Rectangle 8">
            <a:extLst>
              <a:ext uri="{FF2B5EF4-FFF2-40B4-BE49-F238E27FC236}">
                <a16:creationId xmlns:a16="http://schemas.microsoft.com/office/drawing/2014/main" id="{5866CCB7-A771-7165-2510-08EC1D80D941}"/>
              </a:ext>
            </a:extLst>
          </p:cNvPr>
          <p:cNvSpPr/>
          <p:nvPr/>
        </p:nvSpPr>
        <p:spPr>
          <a:xfrm>
            <a:off x="6148757" y="300835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D76B9C-59D5-9F6B-7810-0C35FFA3D4DC}"/>
              </a:ext>
            </a:extLst>
          </p:cNvPr>
          <p:cNvSpPr/>
          <p:nvPr/>
        </p:nvSpPr>
        <p:spPr>
          <a:xfrm>
            <a:off x="6319742" y="285223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4076D7-6F45-2BDF-22E0-E707BF5CCCBE}"/>
              </a:ext>
            </a:extLst>
          </p:cNvPr>
          <p:cNvSpPr/>
          <p:nvPr/>
        </p:nvSpPr>
        <p:spPr>
          <a:xfrm>
            <a:off x="6505596" y="268125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6C0EF7-94BE-C674-9F4D-AF0D11C3F182}"/>
              </a:ext>
            </a:extLst>
          </p:cNvPr>
          <p:cNvSpPr/>
          <p:nvPr/>
        </p:nvSpPr>
        <p:spPr>
          <a:xfrm>
            <a:off x="6698884" y="251026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14A893A-1CF6-5E42-0BD6-C111113A41B5}"/>
              </a:ext>
            </a:extLst>
          </p:cNvPr>
          <p:cNvSpPr/>
          <p:nvPr/>
        </p:nvSpPr>
        <p:spPr>
          <a:xfrm>
            <a:off x="8758142" y="3008354"/>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536057-AA0A-9D79-AEEE-03ADA3555EAC}"/>
              </a:ext>
            </a:extLst>
          </p:cNvPr>
          <p:cNvSpPr/>
          <p:nvPr/>
        </p:nvSpPr>
        <p:spPr>
          <a:xfrm>
            <a:off x="8929127" y="2852237"/>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229C86D-7615-FCCB-D21A-EE0D4E07E809}"/>
              </a:ext>
            </a:extLst>
          </p:cNvPr>
          <p:cNvSpPr/>
          <p:nvPr/>
        </p:nvSpPr>
        <p:spPr>
          <a:xfrm>
            <a:off x="9114981" y="2681251"/>
            <a:ext cx="1373175" cy="1126929"/>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C860D5-05D1-522B-F30C-A70A43E6F38B}"/>
              </a:ext>
            </a:extLst>
          </p:cNvPr>
          <p:cNvSpPr/>
          <p:nvPr/>
        </p:nvSpPr>
        <p:spPr>
          <a:xfrm>
            <a:off x="9308269" y="2510265"/>
            <a:ext cx="1373175" cy="11269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4">
            <a:extLst>
              <a:ext uri="{FF2B5EF4-FFF2-40B4-BE49-F238E27FC236}">
                <a16:creationId xmlns:a16="http://schemas.microsoft.com/office/drawing/2014/main" id="{C2E34059-C598-F27F-7339-9232FA6257D5}"/>
              </a:ext>
            </a:extLst>
          </p:cNvPr>
          <p:cNvSpPr txBox="1">
            <a:spLocks/>
          </p:cNvSpPr>
          <p:nvPr/>
        </p:nvSpPr>
        <p:spPr>
          <a:xfrm>
            <a:off x="5645793" y="123078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Vortex</a:t>
            </a:r>
          </a:p>
        </p:txBody>
      </p:sp>
      <p:sp>
        <p:nvSpPr>
          <p:cNvPr id="18" name="Content Placeholder 4">
            <a:extLst>
              <a:ext uri="{FF2B5EF4-FFF2-40B4-BE49-F238E27FC236}">
                <a16:creationId xmlns:a16="http://schemas.microsoft.com/office/drawing/2014/main" id="{7403896F-EB01-C4C5-A4A8-147C266A7781}"/>
              </a:ext>
            </a:extLst>
          </p:cNvPr>
          <p:cNvSpPr txBox="1">
            <a:spLocks/>
          </p:cNvSpPr>
          <p:nvPr/>
        </p:nvSpPr>
        <p:spPr>
          <a:xfrm>
            <a:off x="6337169" y="1714007"/>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19" name="Content Placeholder 4">
            <a:extLst>
              <a:ext uri="{FF2B5EF4-FFF2-40B4-BE49-F238E27FC236}">
                <a16:creationId xmlns:a16="http://schemas.microsoft.com/office/drawing/2014/main" id="{DD386647-D8DC-151C-4488-5A3087211B2C}"/>
              </a:ext>
            </a:extLst>
          </p:cNvPr>
          <p:cNvSpPr txBox="1">
            <a:spLocks/>
          </p:cNvSpPr>
          <p:nvPr/>
        </p:nvSpPr>
        <p:spPr>
          <a:xfrm>
            <a:off x="9006458" y="1693392"/>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Core</a:t>
            </a:r>
          </a:p>
        </p:txBody>
      </p:sp>
      <p:sp>
        <p:nvSpPr>
          <p:cNvPr id="24" name="Rectangle 23">
            <a:extLst>
              <a:ext uri="{FF2B5EF4-FFF2-40B4-BE49-F238E27FC236}">
                <a16:creationId xmlns:a16="http://schemas.microsoft.com/office/drawing/2014/main" id="{B53C1997-CF32-5002-D0D4-B36883C4FDB0}"/>
              </a:ext>
            </a:extLst>
          </p:cNvPr>
          <p:cNvSpPr/>
          <p:nvPr/>
        </p:nvSpPr>
        <p:spPr>
          <a:xfrm>
            <a:off x="6884738"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C29B77D-1804-B82F-5467-AC044F6377D6}"/>
              </a:ext>
            </a:extLst>
          </p:cNvPr>
          <p:cNvSpPr/>
          <p:nvPr/>
        </p:nvSpPr>
        <p:spPr>
          <a:xfrm>
            <a:off x="7148039"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A9F6122-80FF-6B6B-E6AD-FB07E01EBB44}"/>
              </a:ext>
            </a:extLst>
          </p:cNvPr>
          <p:cNvSpPr/>
          <p:nvPr/>
        </p:nvSpPr>
        <p:spPr>
          <a:xfrm>
            <a:off x="7417205"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600B7B39-DDA7-5D59-7AA8-2334B927679F}"/>
              </a:ext>
            </a:extLst>
          </p:cNvPr>
          <p:cNvSpPr/>
          <p:nvPr/>
        </p:nvSpPr>
        <p:spPr>
          <a:xfrm>
            <a:off x="7691696"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3" name="Content Placeholder 4">
            <a:extLst>
              <a:ext uri="{FF2B5EF4-FFF2-40B4-BE49-F238E27FC236}">
                <a16:creationId xmlns:a16="http://schemas.microsoft.com/office/drawing/2014/main" id="{8FD32FEC-1EFB-E98F-2BB0-AFCB1DB34C8B}"/>
              </a:ext>
            </a:extLst>
          </p:cNvPr>
          <p:cNvSpPr txBox="1">
            <a:spLocks/>
          </p:cNvSpPr>
          <p:nvPr/>
        </p:nvSpPr>
        <p:spPr>
          <a:xfrm>
            <a:off x="6606228" y="221732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Warp</a:t>
            </a:r>
          </a:p>
        </p:txBody>
      </p:sp>
      <p:sp>
        <p:nvSpPr>
          <p:cNvPr id="54" name="Content Placeholder 4">
            <a:extLst>
              <a:ext uri="{FF2B5EF4-FFF2-40B4-BE49-F238E27FC236}">
                <a16:creationId xmlns:a16="http://schemas.microsoft.com/office/drawing/2014/main" id="{54148E77-9022-744A-C661-6822F2293222}"/>
              </a:ext>
            </a:extLst>
          </p:cNvPr>
          <p:cNvSpPr txBox="1">
            <a:spLocks/>
          </p:cNvSpPr>
          <p:nvPr/>
        </p:nvSpPr>
        <p:spPr>
          <a:xfrm>
            <a:off x="9282521" y="2217324"/>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t>Warp</a:t>
            </a:r>
          </a:p>
        </p:txBody>
      </p:sp>
      <p:sp>
        <p:nvSpPr>
          <p:cNvPr id="66" name="Content Placeholder 4">
            <a:extLst>
              <a:ext uri="{FF2B5EF4-FFF2-40B4-BE49-F238E27FC236}">
                <a16:creationId xmlns:a16="http://schemas.microsoft.com/office/drawing/2014/main" id="{504A97EF-B507-0534-CBA7-C79F2956AD01}"/>
              </a:ext>
            </a:extLst>
          </p:cNvPr>
          <p:cNvSpPr txBox="1">
            <a:spLocks/>
          </p:cNvSpPr>
          <p:nvPr/>
        </p:nvSpPr>
        <p:spPr>
          <a:xfrm>
            <a:off x="6606228" y="333244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20000"/>
                    <a:lumOff val="80000"/>
                  </a:schemeClr>
                </a:solidFill>
              </a:rPr>
              <a:t>Thread</a:t>
            </a:r>
          </a:p>
        </p:txBody>
      </p:sp>
      <p:sp>
        <p:nvSpPr>
          <p:cNvPr id="67" name="Rectangle 66">
            <a:extLst>
              <a:ext uri="{FF2B5EF4-FFF2-40B4-BE49-F238E27FC236}">
                <a16:creationId xmlns:a16="http://schemas.microsoft.com/office/drawing/2014/main" id="{4C07E274-4800-7D5D-A94F-6BA4728FA041}"/>
              </a:ext>
            </a:extLst>
          </p:cNvPr>
          <p:cNvSpPr/>
          <p:nvPr/>
        </p:nvSpPr>
        <p:spPr>
          <a:xfrm>
            <a:off x="9532222"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0E3D7889-0276-51FD-73CB-3163B0D714D5}"/>
              </a:ext>
            </a:extLst>
          </p:cNvPr>
          <p:cNvSpPr/>
          <p:nvPr/>
        </p:nvSpPr>
        <p:spPr>
          <a:xfrm>
            <a:off x="9795523"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7CFCB197-E1E4-0F5A-E351-47E1AA14D043}"/>
              </a:ext>
            </a:extLst>
          </p:cNvPr>
          <p:cNvSpPr/>
          <p:nvPr/>
        </p:nvSpPr>
        <p:spPr>
          <a:xfrm>
            <a:off x="10064689"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A549EA20-1C0C-7912-6D88-E83D5ABA9D3C}"/>
              </a:ext>
            </a:extLst>
          </p:cNvPr>
          <p:cNvSpPr/>
          <p:nvPr/>
        </p:nvSpPr>
        <p:spPr>
          <a:xfrm>
            <a:off x="10339180" y="2696121"/>
            <a:ext cx="187075" cy="65943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71" name="Content Placeholder 4">
            <a:extLst>
              <a:ext uri="{FF2B5EF4-FFF2-40B4-BE49-F238E27FC236}">
                <a16:creationId xmlns:a16="http://schemas.microsoft.com/office/drawing/2014/main" id="{2F824A25-0A6A-DA27-2C19-20478FF7B322}"/>
              </a:ext>
            </a:extLst>
          </p:cNvPr>
          <p:cNvSpPr txBox="1">
            <a:spLocks/>
          </p:cNvSpPr>
          <p:nvPr/>
        </p:nvSpPr>
        <p:spPr>
          <a:xfrm>
            <a:off x="9253712" y="3332446"/>
            <a:ext cx="1516800" cy="7352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b="1" dirty="0">
                <a:solidFill>
                  <a:schemeClr val="accent4">
                    <a:lumMod val="20000"/>
                    <a:lumOff val="80000"/>
                  </a:schemeClr>
                </a:solidFill>
              </a:rPr>
              <a:t>Thread</a:t>
            </a:r>
          </a:p>
        </p:txBody>
      </p:sp>
      <p:grpSp>
        <p:nvGrpSpPr>
          <p:cNvPr id="122" name="Group 121">
            <a:extLst>
              <a:ext uri="{FF2B5EF4-FFF2-40B4-BE49-F238E27FC236}">
                <a16:creationId xmlns:a16="http://schemas.microsoft.com/office/drawing/2014/main" id="{249D6067-2731-580E-E558-AC31136549C5}"/>
              </a:ext>
            </a:extLst>
          </p:cNvPr>
          <p:cNvGrpSpPr/>
          <p:nvPr/>
        </p:nvGrpSpPr>
        <p:grpSpPr>
          <a:xfrm>
            <a:off x="6852405" y="2888200"/>
            <a:ext cx="1059065" cy="244125"/>
            <a:chOff x="6601067" y="3739680"/>
            <a:chExt cx="1059065" cy="244125"/>
          </a:xfrm>
        </p:grpSpPr>
        <p:grpSp>
          <p:nvGrpSpPr>
            <p:cNvPr id="79" name="Group 78">
              <a:extLst>
                <a:ext uri="{FF2B5EF4-FFF2-40B4-BE49-F238E27FC236}">
                  <a16:creationId xmlns:a16="http://schemas.microsoft.com/office/drawing/2014/main" id="{A7FE683C-83C1-172B-65CB-ED05EF6F3837}"/>
                </a:ext>
              </a:extLst>
            </p:cNvPr>
            <p:cNvGrpSpPr/>
            <p:nvPr/>
          </p:nvGrpSpPr>
          <p:grpSpPr>
            <a:xfrm>
              <a:off x="6601067" y="3739680"/>
              <a:ext cx="263611" cy="244125"/>
              <a:chOff x="4302936" y="1599047"/>
              <a:chExt cx="1101687" cy="1020250"/>
            </a:xfrm>
          </p:grpSpPr>
          <p:sp>
            <p:nvSpPr>
              <p:cNvPr id="73" name="Rounded Rectangle 72">
                <a:extLst>
                  <a:ext uri="{FF2B5EF4-FFF2-40B4-BE49-F238E27FC236}">
                    <a16:creationId xmlns:a16="http://schemas.microsoft.com/office/drawing/2014/main" id="{590FE8BA-AEE5-B58A-89C5-94D245ED77A3}"/>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74" name="Freeform 73">
                <a:extLst>
                  <a:ext uri="{FF2B5EF4-FFF2-40B4-BE49-F238E27FC236}">
                    <a16:creationId xmlns:a16="http://schemas.microsoft.com/office/drawing/2014/main" id="{75181D75-7943-A941-F56B-467857B79008}"/>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5" name="Freeform 74">
                <a:extLst>
                  <a:ext uri="{FF2B5EF4-FFF2-40B4-BE49-F238E27FC236}">
                    <a16:creationId xmlns:a16="http://schemas.microsoft.com/office/drawing/2014/main" id="{42D07322-1985-4123-2BB4-5147E6F3BEAD}"/>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6" name="Freeform 75">
                <a:extLst>
                  <a:ext uri="{FF2B5EF4-FFF2-40B4-BE49-F238E27FC236}">
                    <a16:creationId xmlns:a16="http://schemas.microsoft.com/office/drawing/2014/main" id="{01E8C095-F128-C19C-9B0A-2BB1F8E0241F}"/>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7" name="Freeform 76">
                <a:extLst>
                  <a:ext uri="{FF2B5EF4-FFF2-40B4-BE49-F238E27FC236}">
                    <a16:creationId xmlns:a16="http://schemas.microsoft.com/office/drawing/2014/main" id="{B0F0B084-3ABD-D36A-13C6-DAEE11DA4457}"/>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78" name="Freeform 77">
                <a:extLst>
                  <a:ext uri="{FF2B5EF4-FFF2-40B4-BE49-F238E27FC236}">
                    <a16:creationId xmlns:a16="http://schemas.microsoft.com/office/drawing/2014/main" id="{B16BA186-F681-7C1B-B69C-52FF08674D14}"/>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01" name="Group 100">
              <a:extLst>
                <a:ext uri="{FF2B5EF4-FFF2-40B4-BE49-F238E27FC236}">
                  <a16:creationId xmlns:a16="http://schemas.microsoft.com/office/drawing/2014/main" id="{FB4FBDF4-7F2A-8334-941C-306095F051D7}"/>
                </a:ext>
              </a:extLst>
            </p:cNvPr>
            <p:cNvGrpSpPr/>
            <p:nvPr/>
          </p:nvGrpSpPr>
          <p:grpSpPr>
            <a:xfrm>
              <a:off x="6868696" y="3739680"/>
              <a:ext cx="263611" cy="244125"/>
              <a:chOff x="4302936" y="1599047"/>
              <a:chExt cx="1101687" cy="1020250"/>
            </a:xfrm>
          </p:grpSpPr>
          <p:sp>
            <p:nvSpPr>
              <p:cNvPr id="102" name="Rounded Rectangle 101">
                <a:extLst>
                  <a:ext uri="{FF2B5EF4-FFF2-40B4-BE49-F238E27FC236}">
                    <a16:creationId xmlns:a16="http://schemas.microsoft.com/office/drawing/2014/main" id="{92554797-392F-E7DF-CB34-52AFB958CEDC}"/>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03" name="Freeform 102">
                <a:extLst>
                  <a:ext uri="{FF2B5EF4-FFF2-40B4-BE49-F238E27FC236}">
                    <a16:creationId xmlns:a16="http://schemas.microsoft.com/office/drawing/2014/main" id="{ABCB7E4F-B680-CF33-64C2-C665D790F8A7}"/>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4" name="Freeform 103">
                <a:extLst>
                  <a:ext uri="{FF2B5EF4-FFF2-40B4-BE49-F238E27FC236}">
                    <a16:creationId xmlns:a16="http://schemas.microsoft.com/office/drawing/2014/main" id="{8A1AB448-C914-CC5B-E617-4609ECB4A21E}"/>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5" name="Freeform 104">
                <a:extLst>
                  <a:ext uri="{FF2B5EF4-FFF2-40B4-BE49-F238E27FC236}">
                    <a16:creationId xmlns:a16="http://schemas.microsoft.com/office/drawing/2014/main" id="{F176FC7B-DF23-1370-E9B8-2B1CA5281229}"/>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6" name="Freeform 105">
                <a:extLst>
                  <a:ext uri="{FF2B5EF4-FFF2-40B4-BE49-F238E27FC236}">
                    <a16:creationId xmlns:a16="http://schemas.microsoft.com/office/drawing/2014/main" id="{45DA19F7-0F8D-7D4F-5C50-A6381CA97CFF}"/>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07" name="Freeform 106">
                <a:extLst>
                  <a:ext uri="{FF2B5EF4-FFF2-40B4-BE49-F238E27FC236}">
                    <a16:creationId xmlns:a16="http://schemas.microsoft.com/office/drawing/2014/main" id="{125CAFBE-C9D3-3800-720E-17A68EF30D84}"/>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08" name="Group 107">
              <a:extLst>
                <a:ext uri="{FF2B5EF4-FFF2-40B4-BE49-F238E27FC236}">
                  <a16:creationId xmlns:a16="http://schemas.microsoft.com/office/drawing/2014/main" id="{19B2CD50-E251-68C5-46FE-ECCCA1C1E1EF}"/>
                </a:ext>
              </a:extLst>
            </p:cNvPr>
            <p:cNvGrpSpPr/>
            <p:nvPr/>
          </p:nvGrpSpPr>
          <p:grpSpPr>
            <a:xfrm>
              <a:off x="7136326" y="3739680"/>
              <a:ext cx="263611" cy="244125"/>
              <a:chOff x="4302936" y="1599047"/>
              <a:chExt cx="1101687" cy="1020250"/>
            </a:xfrm>
          </p:grpSpPr>
          <p:sp>
            <p:nvSpPr>
              <p:cNvPr id="109" name="Rounded Rectangle 108">
                <a:extLst>
                  <a:ext uri="{FF2B5EF4-FFF2-40B4-BE49-F238E27FC236}">
                    <a16:creationId xmlns:a16="http://schemas.microsoft.com/office/drawing/2014/main" id="{954FDB8C-4BDB-EE13-B0C0-A9C25BE30CDE}"/>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10" name="Freeform 109">
                <a:extLst>
                  <a:ext uri="{FF2B5EF4-FFF2-40B4-BE49-F238E27FC236}">
                    <a16:creationId xmlns:a16="http://schemas.microsoft.com/office/drawing/2014/main" id="{6C3052C5-5C3E-48D9-CE75-40F307DD05A5}"/>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1" name="Freeform 110">
                <a:extLst>
                  <a:ext uri="{FF2B5EF4-FFF2-40B4-BE49-F238E27FC236}">
                    <a16:creationId xmlns:a16="http://schemas.microsoft.com/office/drawing/2014/main" id="{3D3EF309-EEC1-5525-A7B7-FD6ADDAA57FC}"/>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2" name="Freeform 111">
                <a:extLst>
                  <a:ext uri="{FF2B5EF4-FFF2-40B4-BE49-F238E27FC236}">
                    <a16:creationId xmlns:a16="http://schemas.microsoft.com/office/drawing/2014/main" id="{3DAEFE56-937A-5A29-F8E5-3342C56717F3}"/>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3" name="Freeform 112">
                <a:extLst>
                  <a:ext uri="{FF2B5EF4-FFF2-40B4-BE49-F238E27FC236}">
                    <a16:creationId xmlns:a16="http://schemas.microsoft.com/office/drawing/2014/main" id="{B9AAC605-1EDE-8FB6-764E-D68EDFF733C3}"/>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4" name="Freeform 113">
                <a:extLst>
                  <a:ext uri="{FF2B5EF4-FFF2-40B4-BE49-F238E27FC236}">
                    <a16:creationId xmlns:a16="http://schemas.microsoft.com/office/drawing/2014/main" id="{F3EE63AD-B167-A2AC-C2F8-EB0558817432}"/>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15" name="Group 114">
              <a:extLst>
                <a:ext uri="{FF2B5EF4-FFF2-40B4-BE49-F238E27FC236}">
                  <a16:creationId xmlns:a16="http://schemas.microsoft.com/office/drawing/2014/main" id="{C8E73537-98B4-35A5-6A83-CFC97C697DAC}"/>
                </a:ext>
              </a:extLst>
            </p:cNvPr>
            <p:cNvGrpSpPr/>
            <p:nvPr/>
          </p:nvGrpSpPr>
          <p:grpSpPr>
            <a:xfrm>
              <a:off x="7396521" y="3739680"/>
              <a:ext cx="263611" cy="244125"/>
              <a:chOff x="4302936" y="1599047"/>
              <a:chExt cx="1101687" cy="1020250"/>
            </a:xfrm>
          </p:grpSpPr>
          <p:sp>
            <p:nvSpPr>
              <p:cNvPr id="116" name="Rounded Rectangle 115">
                <a:extLst>
                  <a:ext uri="{FF2B5EF4-FFF2-40B4-BE49-F238E27FC236}">
                    <a16:creationId xmlns:a16="http://schemas.microsoft.com/office/drawing/2014/main" id="{463D0F9A-3016-89C8-47B9-97903A2F8E49}"/>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17" name="Freeform 116">
                <a:extLst>
                  <a:ext uri="{FF2B5EF4-FFF2-40B4-BE49-F238E27FC236}">
                    <a16:creationId xmlns:a16="http://schemas.microsoft.com/office/drawing/2014/main" id="{59AFF746-D5E9-CBAF-E2B5-324F60E29F20}"/>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8" name="Freeform 117">
                <a:extLst>
                  <a:ext uri="{FF2B5EF4-FFF2-40B4-BE49-F238E27FC236}">
                    <a16:creationId xmlns:a16="http://schemas.microsoft.com/office/drawing/2014/main" id="{7FEADF8E-8B84-FC89-B837-87ED84B4FD5B}"/>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19" name="Freeform 118">
                <a:extLst>
                  <a:ext uri="{FF2B5EF4-FFF2-40B4-BE49-F238E27FC236}">
                    <a16:creationId xmlns:a16="http://schemas.microsoft.com/office/drawing/2014/main" id="{434B1D10-43B1-89F8-5453-DA5B8689C77B}"/>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20" name="Freeform 119">
                <a:extLst>
                  <a:ext uri="{FF2B5EF4-FFF2-40B4-BE49-F238E27FC236}">
                    <a16:creationId xmlns:a16="http://schemas.microsoft.com/office/drawing/2014/main" id="{11715216-C4C3-E960-51A9-A089F1B087A0}"/>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21" name="Freeform 120">
                <a:extLst>
                  <a:ext uri="{FF2B5EF4-FFF2-40B4-BE49-F238E27FC236}">
                    <a16:creationId xmlns:a16="http://schemas.microsoft.com/office/drawing/2014/main" id="{CC4BFBAD-4916-45C4-4A54-9ACF6559155B}"/>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grpSp>
        <p:nvGrpSpPr>
          <p:cNvPr id="123" name="Group 122">
            <a:extLst>
              <a:ext uri="{FF2B5EF4-FFF2-40B4-BE49-F238E27FC236}">
                <a16:creationId xmlns:a16="http://schemas.microsoft.com/office/drawing/2014/main" id="{0C40254C-A80B-100E-0BB5-A6436699BE89}"/>
              </a:ext>
            </a:extLst>
          </p:cNvPr>
          <p:cNvGrpSpPr/>
          <p:nvPr/>
        </p:nvGrpSpPr>
        <p:grpSpPr>
          <a:xfrm>
            <a:off x="9509028" y="2914347"/>
            <a:ext cx="1059065" cy="244125"/>
            <a:chOff x="6601067" y="3739680"/>
            <a:chExt cx="1059065" cy="244125"/>
          </a:xfrm>
        </p:grpSpPr>
        <p:grpSp>
          <p:nvGrpSpPr>
            <p:cNvPr id="124" name="Group 123">
              <a:extLst>
                <a:ext uri="{FF2B5EF4-FFF2-40B4-BE49-F238E27FC236}">
                  <a16:creationId xmlns:a16="http://schemas.microsoft.com/office/drawing/2014/main" id="{3114FA9A-BDAF-20BA-3429-A3B3F46C85FD}"/>
                </a:ext>
              </a:extLst>
            </p:cNvPr>
            <p:cNvGrpSpPr/>
            <p:nvPr/>
          </p:nvGrpSpPr>
          <p:grpSpPr>
            <a:xfrm>
              <a:off x="6601067" y="3739680"/>
              <a:ext cx="263611" cy="244125"/>
              <a:chOff x="4302936" y="1599047"/>
              <a:chExt cx="1101687" cy="1020250"/>
            </a:xfrm>
          </p:grpSpPr>
          <p:sp>
            <p:nvSpPr>
              <p:cNvPr id="146" name="Rounded Rectangle 145">
                <a:extLst>
                  <a:ext uri="{FF2B5EF4-FFF2-40B4-BE49-F238E27FC236}">
                    <a16:creationId xmlns:a16="http://schemas.microsoft.com/office/drawing/2014/main" id="{23F65CAB-5EA2-AACF-7DD4-5DA2E796567B}"/>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47" name="Freeform 146">
                <a:extLst>
                  <a:ext uri="{FF2B5EF4-FFF2-40B4-BE49-F238E27FC236}">
                    <a16:creationId xmlns:a16="http://schemas.microsoft.com/office/drawing/2014/main" id="{E4A29869-F929-671E-DBC0-0611BD8BF6CA}"/>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8" name="Freeform 147">
                <a:extLst>
                  <a:ext uri="{FF2B5EF4-FFF2-40B4-BE49-F238E27FC236}">
                    <a16:creationId xmlns:a16="http://schemas.microsoft.com/office/drawing/2014/main" id="{9698FB1F-DC09-F213-DA0B-B9853CB87BB3}"/>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9" name="Freeform 148">
                <a:extLst>
                  <a:ext uri="{FF2B5EF4-FFF2-40B4-BE49-F238E27FC236}">
                    <a16:creationId xmlns:a16="http://schemas.microsoft.com/office/drawing/2014/main" id="{13B90402-C5E2-B685-6C61-85F84FA618D2}"/>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0" name="Freeform 149">
                <a:extLst>
                  <a:ext uri="{FF2B5EF4-FFF2-40B4-BE49-F238E27FC236}">
                    <a16:creationId xmlns:a16="http://schemas.microsoft.com/office/drawing/2014/main" id="{05E79AA2-A643-07B9-772F-24989D2CCE11}"/>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1" name="Freeform 150">
                <a:extLst>
                  <a:ext uri="{FF2B5EF4-FFF2-40B4-BE49-F238E27FC236}">
                    <a16:creationId xmlns:a16="http://schemas.microsoft.com/office/drawing/2014/main" id="{C5C44596-7CE6-D2B2-052A-4DB6004F75EC}"/>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25" name="Group 124">
              <a:extLst>
                <a:ext uri="{FF2B5EF4-FFF2-40B4-BE49-F238E27FC236}">
                  <a16:creationId xmlns:a16="http://schemas.microsoft.com/office/drawing/2014/main" id="{26E20278-A090-9BAC-3B43-737279C4C6B8}"/>
                </a:ext>
              </a:extLst>
            </p:cNvPr>
            <p:cNvGrpSpPr/>
            <p:nvPr/>
          </p:nvGrpSpPr>
          <p:grpSpPr>
            <a:xfrm>
              <a:off x="6868696" y="3739680"/>
              <a:ext cx="263611" cy="244125"/>
              <a:chOff x="4302936" y="1599047"/>
              <a:chExt cx="1101687" cy="1020250"/>
            </a:xfrm>
          </p:grpSpPr>
          <p:sp>
            <p:nvSpPr>
              <p:cNvPr id="140" name="Rounded Rectangle 139">
                <a:extLst>
                  <a:ext uri="{FF2B5EF4-FFF2-40B4-BE49-F238E27FC236}">
                    <a16:creationId xmlns:a16="http://schemas.microsoft.com/office/drawing/2014/main" id="{23F251EA-4056-51F0-E2D3-4CB9EC5E73D4}"/>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41" name="Freeform 140">
                <a:extLst>
                  <a:ext uri="{FF2B5EF4-FFF2-40B4-BE49-F238E27FC236}">
                    <a16:creationId xmlns:a16="http://schemas.microsoft.com/office/drawing/2014/main" id="{9D7F064B-CB13-64DF-50D6-B4160C5CAB45}"/>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2" name="Freeform 141">
                <a:extLst>
                  <a:ext uri="{FF2B5EF4-FFF2-40B4-BE49-F238E27FC236}">
                    <a16:creationId xmlns:a16="http://schemas.microsoft.com/office/drawing/2014/main" id="{049C7858-679E-B766-F492-018533C44CA4}"/>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3" name="Freeform 142">
                <a:extLst>
                  <a:ext uri="{FF2B5EF4-FFF2-40B4-BE49-F238E27FC236}">
                    <a16:creationId xmlns:a16="http://schemas.microsoft.com/office/drawing/2014/main" id="{EA9144DC-9A2B-2194-1B9C-98A8AB0157A1}"/>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4" name="Freeform 143">
                <a:extLst>
                  <a:ext uri="{FF2B5EF4-FFF2-40B4-BE49-F238E27FC236}">
                    <a16:creationId xmlns:a16="http://schemas.microsoft.com/office/drawing/2014/main" id="{1CC59302-BADF-A1DB-17E8-F79E85A67986}"/>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5" name="Freeform 144">
                <a:extLst>
                  <a:ext uri="{FF2B5EF4-FFF2-40B4-BE49-F238E27FC236}">
                    <a16:creationId xmlns:a16="http://schemas.microsoft.com/office/drawing/2014/main" id="{238EC231-56AA-7871-20DA-55D3CD5C86EE}"/>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26" name="Group 125">
              <a:extLst>
                <a:ext uri="{FF2B5EF4-FFF2-40B4-BE49-F238E27FC236}">
                  <a16:creationId xmlns:a16="http://schemas.microsoft.com/office/drawing/2014/main" id="{7EA76826-1F71-0ECB-277D-8B729A28AD42}"/>
                </a:ext>
              </a:extLst>
            </p:cNvPr>
            <p:cNvGrpSpPr/>
            <p:nvPr/>
          </p:nvGrpSpPr>
          <p:grpSpPr>
            <a:xfrm>
              <a:off x="7136326" y="3739680"/>
              <a:ext cx="263611" cy="244125"/>
              <a:chOff x="4302936" y="1599047"/>
              <a:chExt cx="1101687" cy="1020250"/>
            </a:xfrm>
          </p:grpSpPr>
          <p:sp>
            <p:nvSpPr>
              <p:cNvPr id="134" name="Rounded Rectangle 133">
                <a:extLst>
                  <a:ext uri="{FF2B5EF4-FFF2-40B4-BE49-F238E27FC236}">
                    <a16:creationId xmlns:a16="http://schemas.microsoft.com/office/drawing/2014/main" id="{095C065A-9A07-33D8-0010-5196816297DD}"/>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35" name="Freeform 134">
                <a:extLst>
                  <a:ext uri="{FF2B5EF4-FFF2-40B4-BE49-F238E27FC236}">
                    <a16:creationId xmlns:a16="http://schemas.microsoft.com/office/drawing/2014/main" id="{9099A419-ED45-76B5-C45A-A69B8B2BB290}"/>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6" name="Freeform 135">
                <a:extLst>
                  <a:ext uri="{FF2B5EF4-FFF2-40B4-BE49-F238E27FC236}">
                    <a16:creationId xmlns:a16="http://schemas.microsoft.com/office/drawing/2014/main" id="{F29AE578-864A-0493-5EAA-4EE4A578E941}"/>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7" name="Freeform 136">
                <a:extLst>
                  <a:ext uri="{FF2B5EF4-FFF2-40B4-BE49-F238E27FC236}">
                    <a16:creationId xmlns:a16="http://schemas.microsoft.com/office/drawing/2014/main" id="{19711336-BEDB-E4BF-3E75-D18EDB1D3549}"/>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8" name="Freeform 137">
                <a:extLst>
                  <a:ext uri="{FF2B5EF4-FFF2-40B4-BE49-F238E27FC236}">
                    <a16:creationId xmlns:a16="http://schemas.microsoft.com/office/drawing/2014/main" id="{6B8305A8-0233-BE36-9F28-02DA16D8583B}"/>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9" name="Freeform 138">
                <a:extLst>
                  <a:ext uri="{FF2B5EF4-FFF2-40B4-BE49-F238E27FC236}">
                    <a16:creationId xmlns:a16="http://schemas.microsoft.com/office/drawing/2014/main" id="{FFAB51DD-B3EC-1675-8D3F-0523BC710CA7}"/>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nvGrpSpPr>
            <p:cNvPr id="127" name="Group 126">
              <a:extLst>
                <a:ext uri="{FF2B5EF4-FFF2-40B4-BE49-F238E27FC236}">
                  <a16:creationId xmlns:a16="http://schemas.microsoft.com/office/drawing/2014/main" id="{4AB792C0-CD22-CE98-20F6-AE6ED1391ACB}"/>
                </a:ext>
              </a:extLst>
            </p:cNvPr>
            <p:cNvGrpSpPr/>
            <p:nvPr/>
          </p:nvGrpSpPr>
          <p:grpSpPr>
            <a:xfrm>
              <a:off x="7396521" y="3739680"/>
              <a:ext cx="263611" cy="244125"/>
              <a:chOff x="4302936" y="1599047"/>
              <a:chExt cx="1101687" cy="1020250"/>
            </a:xfrm>
          </p:grpSpPr>
          <p:sp>
            <p:nvSpPr>
              <p:cNvPr id="128" name="Rounded Rectangle 127">
                <a:extLst>
                  <a:ext uri="{FF2B5EF4-FFF2-40B4-BE49-F238E27FC236}">
                    <a16:creationId xmlns:a16="http://schemas.microsoft.com/office/drawing/2014/main" id="{A3F38BAF-3A63-D251-7181-C6214755AF01}"/>
                  </a:ext>
                </a:extLst>
              </p:cNvPr>
              <p:cNvSpPr/>
              <p:nvPr/>
            </p:nvSpPr>
            <p:spPr>
              <a:xfrm>
                <a:off x="4302936" y="1599047"/>
                <a:ext cx="1101687" cy="1020250"/>
              </a:xfrm>
              <a:prstGeom prst="roundRect">
                <a:avLst>
                  <a:gd name="adj" fmla="val 11700"/>
                </a:avLst>
              </a:prstGeom>
              <a:solidFill>
                <a:schemeClr val="bg1">
                  <a:lumMod val="95000"/>
                </a:schemeClr>
              </a:solid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endParaRPr lang="en-KR" sz="1300" dirty="0"/>
              </a:p>
            </p:txBody>
          </p:sp>
          <p:sp>
            <p:nvSpPr>
              <p:cNvPr id="129" name="Freeform 128">
                <a:extLst>
                  <a:ext uri="{FF2B5EF4-FFF2-40B4-BE49-F238E27FC236}">
                    <a16:creationId xmlns:a16="http://schemas.microsoft.com/office/drawing/2014/main" id="{9B1D9051-74BD-B6CE-F545-94994B550704}"/>
                  </a:ext>
                </a:extLst>
              </p:cNvPr>
              <p:cNvSpPr/>
              <p:nvPr/>
            </p:nvSpPr>
            <p:spPr>
              <a:xfrm>
                <a:off x="44659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0" name="Freeform 129">
                <a:extLst>
                  <a:ext uri="{FF2B5EF4-FFF2-40B4-BE49-F238E27FC236}">
                    <a16:creationId xmlns:a16="http://schemas.microsoft.com/office/drawing/2014/main" id="{7A297F7C-6FD9-B697-646A-BCF040774531}"/>
                  </a:ext>
                </a:extLst>
              </p:cNvPr>
              <p:cNvSpPr/>
              <p:nvPr/>
            </p:nvSpPr>
            <p:spPr>
              <a:xfrm>
                <a:off x="46183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1" name="Freeform 130">
                <a:extLst>
                  <a:ext uri="{FF2B5EF4-FFF2-40B4-BE49-F238E27FC236}">
                    <a16:creationId xmlns:a16="http://schemas.microsoft.com/office/drawing/2014/main" id="{3FD12F27-DAAB-B4ED-8E82-1049525821DD}"/>
                  </a:ext>
                </a:extLst>
              </p:cNvPr>
              <p:cNvSpPr/>
              <p:nvPr/>
            </p:nvSpPr>
            <p:spPr>
              <a:xfrm>
                <a:off x="47707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2" name="Freeform 131">
                <a:extLst>
                  <a:ext uri="{FF2B5EF4-FFF2-40B4-BE49-F238E27FC236}">
                    <a16:creationId xmlns:a16="http://schemas.microsoft.com/office/drawing/2014/main" id="{BA148DBE-A1FD-B5AA-8A7E-4EB46C32F30B}"/>
                  </a:ext>
                </a:extLst>
              </p:cNvPr>
              <p:cNvSpPr/>
              <p:nvPr/>
            </p:nvSpPr>
            <p:spPr>
              <a:xfrm>
                <a:off x="49231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33" name="Freeform 132">
                <a:extLst>
                  <a:ext uri="{FF2B5EF4-FFF2-40B4-BE49-F238E27FC236}">
                    <a16:creationId xmlns:a16="http://schemas.microsoft.com/office/drawing/2014/main" id="{B3808E46-BE13-95CB-1E15-6A353B7643F5}"/>
                  </a:ext>
                </a:extLst>
              </p:cNvPr>
              <p:cNvSpPr/>
              <p:nvPr/>
            </p:nvSpPr>
            <p:spPr>
              <a:xfrm>
                <a:off x="5075540" y="1743038"/>
                <a:ext cx="139871" cy="732268"/>
              </a:xfrm>
              <a:custGeom>
                <a:avLst/>
                <a:gdLst>
                  <a:gd name="connsiteX0" fmla="*/ 1839822 w 1861867"/>
                  <a:gd name="connsiteY0" fmla="*/ 0 h 5949108"/>
                  <a:gd name="connsiteX1" fmla="*/ 5 w 1861867"/>
                  <a:gd name="connsiteY1" fmla="*/ 561860 h 5949108"/>
                  <a:gd name="connsiteX2" fmla="*/ 1839822 w 1861867"/>
                  <a:gd name="connsiteY2" fmla="*/ 1079653 h 5949108"/>
                  <a:gd name="connsiteX3" fmla="*/ 11022 w 1861867"/>
                  <a:gd name="connsiteY3" fmla="*/ 1641513 h 5949108"/>
                  <a:gd name="connsiteX4" fmla="*/ 1839822 w 1861867"/>
                  <a:gd name="connsiteY4" fmla="*/ 2192356 h 5949108"/>
                  <a:gd name="connsiteX5" fmla="*/ 5 w 1861867"/>
                  <a:gd name="connsiteY5" fmla="*/ 2721166 h 5949108"/>
                  <a:gd name="connsiteX6" fmla="*/ 1861855 w 1861867"/>
                  <a:gd name="connsiteY6" fmla="*/ 3272010 h 5949108"/>
                  <a:gd name="connsiteX7" fmla="*/ 22038 w 1861867"/>
                  <a:gd name="connsiteY7" fmla="*/ 3833870 h 5949108"/>
                  <a:gd name="connsiteX8" fmla="*/ 1861855 w 1861867"/>
                  <a:gd name="connsiteY8" fmla="*/ 4362679 h 5949108"/>
                  <a:gd name="connsiteX9" fmla="*/ 11022 w 1861867"/>
                  <a:gd name="connsiteY9" fmla="*/ 4924540 h 5949108"/>
                  <a:gd name="connsiteX10" fmla="*/ 1861855 w 1861867"/>
                  <a:gd name="connsiteY10" fmla="*/ 5453349 h 5949108"/>
                  <a:gd name="connsiteX11" fmla="*/ 44072 w 1861867"/>
                  <a:gd name="connsiteY11" fmla="*/ 5949108 h 594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61867" h="5949108">
                    <a:moveTo>
                      <a:pt x="1839822" y="0"/>
                    </a:moveTo>
                    <a:cubicBezTo>
                      <a:pt x="919913" y="190959"/>
                      <a:pt x="5" y="381918"/>
                      <a:pt x="5" y="561860"/>
                    </a:cubicBezTo>
                    <a:cubicBezTo>
                      <a:pt x="5" y="741802"/>
                      <a:pt x="1837986" y="899711"/>
                      <a:pt x="1839822" y="1079653"/>
                    </a:cubicBezTo>
                    <a:cubicBezTo>
                      <a:pt x="1841658" y="1259595"/>
                      <a:pt x="11022" y="1456063"/>
                      <a:pt x="11022" y="1641513"/>
                    </a:cubicBezTo>
                    <a:cubicBezTo>
                      <a:pt x="11022" y="1826963"/>
                      <a:pt x="1841658" y="2012414"/>
                      <a:pt x="1839822" y="2192356"/>
                    </a:cubicBezTo>
                    <a:cubicBezTo>
                      <a:pt x="1837986" y="2372298"/>
                      <a:pt x="-3667" y="2541224"/>
                      <a:pt x="5" y="2721166"/>
                    </a:cubicBezTo>
                    <a:cubicBezTo>
                      <a:pt x="3677" y="2901108"/>
                      <a:pt x="1858183" y="3086559"/>
                      <a:pt x="1861855" y="3272010"/>
                    </a:cubicBezTo>
                    <a:cubicBezTo>
                      <a:pt x="1865527" y="3457461"/>
                      <a:pt x="22038" y="3652092"/>
                      <a:pt x="22038" y="3833870"/>
                    </a:cubicBezTo>
                    <a:cubicBezTo>
                      <a:pt x="22038" y="4015648"/>
                      <a:pt x="1863691" y="4180901"/>
                      <a:pt x="1861855" y="4362679"/>
                    </a:cubicBezTo>
                    <a:cubicBezTo>
                      <a:pt x="1860019" y="4544457"/>
                      <a:pt x="11022" y="4742762"/>
                      <a:pt x="11022" y="4924540"/>
                    </a:cubicBezTo>
                    <a:cubicBezTo>
                      <a:pt x="11022" y="5106318"/>
                      <a:pt x="1856347" y="5282588"/>
                      <a:pt x="1861855" y="5453349"/>
                    </a:cubicBezTo>
                    <a:cubicBezTo>
                      <a:pt x="1867363" y="5624110"/>
                      <a:pt x="45908" y="5813233"/>
                      <a:pt x="44072" y="5949108"/>
                    </a:cubicBezTo>
                  </a:path>
                </a:pathLst>
              </a:cu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grpSp>
      </p:grpSp>
      <p:pic>
        <p:nvPicPr>
          <p:cNvPr id="20" name="Picture 19">
            <a:extLst>
              <a:ext uri="{FF2B5EF4-FFF2-40B4-BE49-F238E27FC236}">
                <a16:creationId xmlns:a16="http://schemas.microsoft.com/office/drawing/2014/main" id="{78037E35-C81C-5434-8986-86BE2740BBD5}"/>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56" name="Straight Arrow Connector 55">
            <a:extLst>
              <a:ext uri="{FF2B5EF4-FFF2-40B4-BE49-F238E27FC236}">
                <a16:creationId xmlns:a16="http://schemas.microsoft.com/office/drawing/2014/main" id="{E7D46B96-81A3-825B-171B-F36FC1CF7BAE}"/>
              </a:ext>
            </a:extLst>
          </p:cNvPr>
          <p:cNvCxnSpPr>
            <a:cxnSpLocks/>
          </p:cNvCxnSpPr>
          <p:nvPr/>
        </p:nvCxnSpPr>
        <p:spPr>
          <a:xfrm flipV="1">
            <a:off x="536914" y="4851023"/>
            <a:ext cx="11282047" cy="23743"/>
          </a:xfrm>
          <a:prstGeom prst="straightConnector1">
            <a:avLst/>
          </a:prstGeom>
          <a:noFill/>
          <a:ln w="25400" cap="flat" cmpd="sng" algn="ctr">
            <a:solidFill>
              <a:srgbClr val="71685C"/>
            </a:solidFill>
            <a:prstDash val="solid"/>
          </a:ln>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rgbClr val="71685C">
                <a:tint val="100000"/>
                <a:shade val="100000"/>
                <a:hueMod val="100000"/>
                <a:satMod val="100000"/>
              </a:srgbClr>
            </a:contourClr>
          </a:sp3d>
        </p:spPr>
      </p:cxnSp>
      <p:sp>
        <p:nvSpPr>
          <p:cNvPr id="72" name="Rounded Rectangle 71">
            <a:extLst>
              <a:ext uri="{FF2B5EF4-FFF2-40B4-BE49-F238E27FC236}">
                <a16:creationId xmlns:a16="http://schemas.microsoft.com/office/drawing/2014/main" id="{84E04CB3-24C6-DF04-A01C-D615BD5AE6C0}"/>
              </a:ext>
            </a:extLst>
          </p:cNvPr>
          <p:cNvSpPr/>
          <p:nvPr/>
        </p:nvSpPr>
        <p:spPr>
          <a:xfrm>
            <a:off x="426500"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Generate Wrapper</a:t>
            </a:r>
          </a:p>
          <a:p>
            <a:pPr algn="ctr"/>
            <a:r>
              <a:rPr lang="en-US" dirty="0"/>
              <a:t>for Kernel Launch</a:t>
            </a:r>
          </a:p>
        </p:txBody>
      </p:sp>
      <p:sp>
        <p:nvSpPr>
          <p:cNvPr id="80" name="Rounded Rectangle 79">
            <a:extLst>
              <a:ext uri="{FF2B5EF4-FFF2-40B4-BE49-F238E27FC236}">
                <a16:creationId xmlns:a16="http://schemas.microsoft.com/office/drawing/2014/main" id="{38A9572A-FED1-B2CC-9055-E9FAF9FD4FC2}"/>
              </a:ext>
            </a:extLst>
          </p:cNvPr>
          <p:cNvSpPr/>
          <p:nvPr/>
        </p:nvSpPr>
        <p:spPr>
          <a:xfrm>
            <a:off x="2735017"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Support CUDA</a:t>
            </a:r>
            <a:br>
              <a:rPr lang="en-US" dirty="0"/>
            </a:br>
            <a:r>
              <a:rPr lang="en-US" dirty="0"/>
              <a:t>Shared, Const. Mem.</a:t>
            </a:r>
          </a:p>
        </p:txBody>
      </p:sp>
      <p:sp>
        <p:nvSpPr>
          <p:cNvPr id="81" name="Rounded Rectangle 80">
            <a:extLst>
              <a:ext uri="{FF2B5EF4-FFF2-40B4-BE49-F238E27FC236}">
                <a16:creationId xmlns:a16="http://schemas.microsoft.com/office/drawing/2014/main" id="{00719B47-D024-4B48-9C75-57D55F2C3888}"/>
              </a:ext>
            </a:extLst>
          </p:cNvPr>
          <p:cNvSpPr/>
          <p:nvPr/>
        </p:nvSpPr>
        <p:spPr>
          <a:xfrm>
            <a:off x="5041489"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Thread Flat Collapsing</a:t>
            </a:r>
          </a:p>
        </p:txBody>
      </p:sp>
      <p:sp>
        <p:nvSpPr>
          <p:cNvPr id="82" name="Rounded Rectangle 81">
            <a:extLst>
              <a:ext uri="{FF2B5EF4-FFF2-40B4-BE49-F238E27FC236}">
                <a16:creationId xmlns:a16="http://schemas.microsoft.com/office/drawing/2014/main" id="{0C744460-B6D3-5210-A195-6A3356906E2E}"/>
              </a:ext>
            </a:extLst>
          </p:cNvPr>
          <p:cNvSpPr/>
          <p:nvPr/>
        </p:nvSpPr>
        <p:spPr>
          <a:xfrm>
            <a:off x="7347960"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Handle Synchronizations</a:t>
            </a:r>
          </a:p>
        </p:txBody>
      </p:sp>
      <p:sp>
        <p:nvSpPr>
          <p:cNvPr id="83" name="Rounded Rectangle 82">
            <a:extLst>
              <a:ext uri="{FF2B5EF4-FFF2-40B4-BE49-F238E27FC236}">
                <a16:creationId xmlns:a16="http://schemas.microsoft.com/office/drawing/2014/main" id="{BCE63D61-7894-A1AF-8A8D-814C6741AEB5}"/>
              </a:ext>
            </a:extLst>
          </p:cNvPr>
          <p:cNvSpPr/>
          <p:nvPr/>
        </p:nvSpPr>
        <p:spPr>
          <a:xfrm>
            <a:off x="9654432" y="5142295"/>
            <a:ext cx="2210868" cy="5789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Optimization Passes</a:t>
            </a:r>
          </a:p>
        </p:txBody>
      </p:sp>
      <p:sp>
        <p:nvSpPr>
          <p:cNvPr id="84" name="TextBox 83">
            <a:extLst>
              <a:ext uri="{FF2B5EF4-FFF2-40B4-BE49-F238E27FC236}">
                <a16:creationId xmlns:a16="http://schemas.microsoft.com/office/drawing/2014/main" id="{44A8421B-C921-D1B4-46DE-32880E0FC8E9}"/>
              </a:ext>
            </a:extLst>
          </p:cNvPr>
          <p:cNvSpPr txBox="1"/>
          <p:nvPr/>
        </p:nvSpPr>
        <p:spPr>
          <a:xfrm rot="5400000">
            <a:off x="6075830" y="5757892"/>
            <a:ext cx="397866" cy="461665"/>
          </a:xfrm>
          <a:prstGeom prst="rect">
            <a:avLst/>
          </a:prstGeom>
          <a:noFill/>
        </p:spPr>
        <p:txBody>
          <a:bodyPr wrap="none" rtlCol="0">
            <a:spAutoFit/>
          </a:bodyPr>
          <a:lstStyle/>
          <a:p>
            <a:r>
              <a:rPr lang="en-US" sz="2400" dirty="0"/>
              <a:t>…</a:t>
            </a:r>
          </a:p>
        </p:txBody>
      </p:sp>
    </p:spTree>
    <p:extLst>
      <p:ext uri="{BB962C8B-B14F-4D97-AF65-F5344CB8AC3E}">
        <p14:creationId xmlns:p14="http://schemas.microsoft.com/office/powerpoint/2010/main" val="2568329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3</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latin typeface="Calibri"/>
                <a:ea typeface="Malgun Gothic"/>
              </a:rPr>
              <a:t>Motivation</a:t>
            </a:r>
          </a:p>
        </p:txBody>
      </p:sp>
    </p:spTree>
    <p:extLst>
      <p:ext uri="{BB962C8B-B14F-4D97-AF65-F5344CB8AC3E}">
        <p14:creationId xmlns:p14="http://schemas.microsoft.com/office/powerpoint/2010/main" val="21940090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30</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err="1">
                <a:solidFill>
                  <a:schemeClr val="bg1"/>
                </a:solidFill>
                <a:latin typeface="Calibri"/>
                <a:ea typeface="Malgun Gothic"/>
              </a:rPr>
              <a:t>CuPBoP</a:t>
            </a:r>
            <a:r>
              <a:rPr lang="en-US" sz="4400" b="1" dirty="0">
                <a:solidFill>
                  <a:schemeClr val="bg1"/>
                </a:solidFill>
                <a:latin typeface="Calibri"/>
                <a:ea typeface="Malgun Gothic"/>
              </a:rPr>
              <a:t> Tutorial</a:t>
            </a:r>
          </a:p>
        </p:txBody>
      </p:sp>
    </p:spTree>
    <p:extLst>
      <p:ext uri="{BB962C8B-B14F-4D97-AF65-F5344CB8AC3E}">
        <p14:creationId xmlns:p14="http://schemas.microsoft.com/office/powerpoint/2010/main" val="36008904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screenshot of a computer program&#10;&#10;Description automatically generated">
            <a:extLst>
              <a:ext uri="{FF2B5EF4-FFF2-40B4-BE49-F238E27FC236}">
                <a16:creationId xmlns:a16="http://schemas.microsoft.com/office/drawing/2014/main" id="{33FF9D00-225F-C4C8-AE53-A350148D1864}"/>
              </a:ext>
            </a:extLst>
          </p:cNvPr>
          <p:cNvPicPr>
            <a:picLocks noChangeAspect="1"/>
          </p:cNvPicPr>
          <p:nvPr/>
        </p:nvPicPr>
        <p:blipFill>
          <a:blip r:embed="rId3"/>
          <a:stretch>
            <a:fillRect/>
          </a:stretch>
        </p:blipFill>
        <p:spPr>
          <a:xfrm>
            <a:off x="491039" y="1172837"/>
            <a:ext cx="4695371" cy="5136161"/>
          </a:xfrm>
          <a:prstGeom prst="rect">
            <a:avLst/>
          </a:prstGeom>
        </p:spPr>
      </p:pic>
      <p:sp>
        <p:nvSpPr>
          <p:cNvPr id="2" name="Title 1">
            <a:extLst>
              <a:ext uri="{FF2B5EF4-FFF2-40B4-BE49-F238E27FC236}">
                <a16:creationId xmlns:a16="http://schemas.microsoft.com/office/drawing/2014/main" id="{1D1E4EF0-DD1F-A8DA-AC8D-D43C9F951B20}"/>
              </a:ext>
            </a:extLst>
          </p:cNvPr>
          <p:cNvSpPr>
            <a:spLocks noGrp="1"/>
          </p:cNvSpPr>
          <p:nvPr>
            <p:ph type="title"/>
          </p:nvPr>
        </p:nvSpPr>
        <p:spPr/>
        <p:txBody>
          <a:bodyPr/>
          <a:lstStyle/>
          <a:p>
            <a:r>
              <a:rPr lang="en-US" dirty="0" err="1">
                <a:ea typeface="+mj-lt"/>
                <a:cs typeface="+mj-lt"/>
              </a:rPr>
              <a:t>CuPBoP</a:t>
            </a:r>
            <a:r>
              <a:rPr lang="en-US" dirty="0">
                <a:ea typeface="+mj-lt"/>
                <a:cs typeface="+mj-lt"/>
              </a:rPr>
              <a:t> code structure</a:t>
            </a:r>
            <a:endParaRPr lang="en-US" dirty="0"/>
          </a:p>
        </p:txBody>
      </p:sp>
      <p:pic>
        <p:nvPicPr>
          <p:cNvPr id="6" name="Picture 5">
            <a:extLst>
              <a:ext uri="{FF2B5EF4-FFF2-40B4-BE49-F238E27FC236}">
                <a16:creationId xmlns:a16="http://schemas.microsoft.com/office/drawing/2014/main" id="{05CDB258-B705-5CB6-7CD5-FBF936562528}"/>
              </a:ext>
            </a:extLst>
          </p:cNvPr>
          <p:cNvPicPr>
            <a:picLocks noChangeAspect="1"/>
          </p:cNvPicPr>
          <p:nvPr/>
        </p:nvPicPr>
        <p:blipFill>
          <a:blip r:embed="rId4"/>
          <a:stretch>
            <a:fillRect/>
          </a:stretch>
        </p:blipFill>
        <p:spPr>
          <a:xfrm>
            <a:off x="7525394" y="78816"/>
            <a:ext cx="2987888" cy="562584"/>
          </a:xfrm>
          <a:prstGeom prst="rect">
            <a:avLst/>
          </a:prstGeom>
        </p:spPr>
      </p:pic>
      <p:sp>
        <p:nvSpPr>
          <p:cNvPr id="16" name="TextBox 15">
            <a:extLst>
              <a:ext uri="{FF2B5EF4-FFF2-40B4-BE49-F238E27FC236}">
                <a16:creationId xmlns:a16="http://schemas.microsoft.com/office/drawing/2014/main" id="{3555D53A-D4C3-203A-E817-D4CEAF0E85EA}"/>
              </a:ext>
            </a:extLst>
          </p:cNvPr>
          <p:cNvSpPr txBox="1"/>
          <p:nvPr/>
        </p:nvSpPr>
        <p:spPr>
          <a:xfrm>
            <a:off x="5950226" y="5315228"/>
            <a:ext cx="5581824" cy="830997"/>
          </a:xfrm>
          <a:prstGeom prst="rect">
            <a:avLst/>
          </a:prstGeom>
          <a:ln w="28575"/>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sz="2400">
                <a:solidFill>
                  <a:schemeClr val="dk1"/>
                </a:solidFill>
                <a:latin typeface="Calibri"/>
                <a:ea typeface="Malgun Gothic"/>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b="1" dirty="0" err="1"/>
              <a:t>Rodinia</a:t>
            </a:r>
            <a:r>
              <a:rPr lang="en-US" dirty="0"/>
              <a:t>: </a:t>
            </a:r>
            <a:br>
              <a:rPr lang="en-US" dirty="0"/>
            </a:br>
            <a:r>
              <a:rPr lang="en-US" dirty="0"/>
              <a:t>Used for verification the correctness</a:t>
            </a:r>
          </a:p>
        </p:txBody>
      </p:sp>
      <p:sp>
        <p:nvSpPr>
          <p:cNvPr id="17" name="Rectangle 16">
            <a:extLst>
              <a:ext uri="{FF2B5EF4-FFF2-40B4-BE49-F238E27FC236}">
                <a16:creationId xmlns:a16="http://schemas.microsoft.com/office/drawing/2014/main" id="{D243CEFF-FC2D-57D8-798E-AD6B4FFEF691}"/>
              </a:ext>
            </a:extLst>
          </p:cNvPr>
          <p:cNvSpPr/>
          <p:nvPr/>
        </p:nvSpPr>
        <p:spPr>
          <a:xfrm>
            <a:off x="1240971" y="5146067"/>
            <a:ext cx="1787466" cy="424069"/>
          </a:xfrm>
          <a:prstGeom prst="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4" name="Straight Arrow Connector 3">
            <a:extLst>
              <a:ext uri="{FF2B5EF4-FFF2-40B4-BE49-F238E27FC236}">
                <a16:creationId xmlns:a16="http://schemas.microsoft.com/office/drawing/2014/main" id="{DFE8A7AF-5DCF-D9C2-87B4-67569ADED04A}"/>
              </a:ext>
            </a:extLst>
          </p:cNvPr>
          <p:cNvCxnSpPr>
            <a:cxnSpLocks/>
          </p:cNvCxnSpPr>
          <p:nvPr/>
        </p:nvCxnSpPr>
        <p:spPr>
          <a:xfrm>
            <a:off x="3012621" y="5358101"/>
            <a:ext cx="2921789" cy="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8E527E6E-13FC-018D-52DE-55A1E1DD7E96}"/>
              </a:ext>
            </a:extLst>
          </p:cNvPr>
          <p:cNvSpPr/>
          <p:nvPr/>
        </p:nvSpPr>
        <p:spPr>
          <a:xfrm>
            <a:off x="1240971" y="2024749"/>
            <a:ext cx="3543300" cy="1206950"/>
          </a:xfrm>
          <a:prstGeom prst="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93FE8E01-FDFD-87F0-73DF-E95B5323BB52}"/>
              </a:ext>
            </a:extLst>
          </p:cNvPr>
          <p:cNvCxnSpPr>
            <a:cxnSpLocks/>
          </p:cNvCxnSpPr>
          <p:nvPr/>
        </p:nvCxnSpPr>
        <p:spPr>
          <a:xfrm>
            <a:off x="4784271" y="2293257"/>
            <a:ext cx="1165955" cy="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974323D4-2B51-901D-2EC3-EA0BFDAD1F34}"/>
              </a:ext>
            </a:extLst>
          </p:cNvPr>
          <p:cNvSpPr txBox="1"/>
          <p:nvPr/>
        </p:nvSpPr>
        <p:spPr>
          <a:xfrm>
            <a:off x="5950226" y="1462260"/>
            <a:ext cx="5581824" cy="830997"/>
          </a:xfrm>
          <a:prstGeom prst="rect">
            <a:avLst/>
          </a:prstGeom>
          <a:ln w="28575"/>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err="1">
                <a:latin typeface="Calibri"/>
                <a:ea typeface="Malgun Gothic"/>
              </a:rPr>
              <a:t>CuPBoP</a:t>
            </a:r>
            <a:r>
              <a:rPr lang="en-US" sz="2400" b="1" dirty="0">
                <a:latin typeface="Calibri"/>
                <a:ea typeface="Malgun Gothic"/>
              </a:rPr>
              <a:t> compilation part</a:t>
            </a:r>
            <a:br>
              <a:rPr lang="en-US" sz="2400" dirty="0">
                <a:latin typeface="Calibri"/>
                <a:ea typeface="Malgun Gothic"/>
              </a:rPr>
            </a:br>
            <a:r>
              <a:rPr lang="en-US" sz="2400" dirty="0">
                <a:latin typeface="Calibri"/>
                <a:ea typeface="Malgun Gothic"/>
              </a:rPr>
              <a:t>Most code is about LLVM transformations.</a:t>
            </a:r>
            <a:endParaRPr lang="en-US" sz="2400" dirty="0"/>
          </a:p>
        </p:txBody>
      </p:sp>
      <p:sp>
        <p:nvSpPr>
          <p:cNvPr id="21" name="TextBox 20">
            <a:extLst>
              <a:ext uri="{FF2B5EF4-FFF2-40B4-BE49-F238E27FC236}">
                <a16:creationId xmlns:a16="http://schemas.microsoft.com/office/drawing/2014/main" id="{94F6ABC8-6D3D-5D43-AAE2-60529617670F}"/>
              </a:ext>
            </a:extLst>
          </p:cNvPr>
          <p:cNvSpPr txBox="1"/>
          <p:nvPr/>
        </p:nvSpPr>
        <p:spPr>
          <a:xfrm>
            <a:off x="5950227" y="2659786"/>
            <a:ext cx="5581823" cy="2308324"/>
          </a:xfrm>
          <a:prstGeom prst="rect">
            <a:avLst/>
          </a:prstGeom>
          <a:ln w="28575"/>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sz="2400">
                <a:solidFill>
                  <a:schemeClr val="dk1"/>
                </a:solidFill>
                <a:latin typeface="Calibri"/>
                <a:ea typeface="Malgun Gothic"/>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b="1" dirty="0" err="1"/>
              <a:t>CuPBoP</a:t>
            </a:r>
            <a:r>
              <a:rPr lang="en-US" b="1" dirty="0"/>
              <a:t> runtime library</a:t>
            </a:r>
            <a:r>
              <a:rPr lang="en-US" dirty="0"/>
              <a:t>, implements two kinds of CUDA APIs:</a:t>
            </a:r>
          </a:p>
          <a:p>
            <a:pPr marL="342900" indent="-342900">
              <a:buFont typeface="Arial" panose="020B0604020202020204" pitchFamily="34" charset="0"/>
              <a:buChar char="•"/>
            </a:pPr>
            <a:r>
              <a:rPr lang="en-US" dirty="0"/>
              <a:t>Runtime function (e.g., </a:t>
            </a:r>
            <a:r>
              <a:rPr lang="en-US" dirty="0" err="1"/>
              <a:t>cudaMalloc</a:t>
            </a:r>
            <a:r>
              <a:rPr lang="en-US" dirty="0"/>
              <a:t>) : </a:t>
            </a:r>
            <a:br>
              <a:rPr lang="en-US" dirty="0"/>
            </a:br>
            <a:r>
              <a:rPr lang="en-US" dirty="0"/>
              <a:t>functions be executed on the host</a:t>
            </a:r>
          </a:p>
          <a:p>
            <a:pPr marL="342900" indent="-342900">
              <a:buFont typeface="Arial" panose="020B0604020202020204" pitchFamily="34" charset="0"/>
              <a:buChar char="•"/>
            </a:pPr>
            <a:r>
              <a:rPr lang="en-US" dirty="0"/>
              <a:t>Kernel function (e.g., </a:t>
            </a:r>
            <a:r>
              <a:rPr lang="en-US" dirty="0" err="1"/>
              <a:t>nv_powf</a:t>
            </a:r>
            <a:r>
              <a:rPr lang="en-US" dirty="0"/>
              <a:t>) :</a:t>
            </a:r>
            <a:br>
              <a:rPr lang="en-US" dirty="0"/>
            </a:br>
            <a:r>
              <a:rPr lang="en-US" dirty="0"/>
              <a:t>functions be executed on the device</a:t>
            </a:r>
          </a:p>
        </p:txBody>
      </p:sp>
      <p:sp>
        <p:nvSpPr>
          <p:cNvPr id="22" name="Rectangle 21">
            <a:extLst>
              <a:ext uri="{FF2B5EF4-FFF2-40B4-BE49-F238E27FC236}">
                <a16:creationId xmlns:a16="http://schemas.microsoft.com/office/drawing/2014/main" id="{D7F3A02A-480D-A757-0584-1355F44A5D24}"/>
              </a:ext>
            </a:extLst>
          </p:cNvPr>
          <p:cNvSpPr/>
          <p:nvPr/>
        </p:nvSpPr>
        <p:spPr>
          <a:xfrm>
            <a:off x="1240971" y="3585409"/>
            <a:ext cx="2017486" cy="1206948"/>
          </a:xfrm>
          <a:prstGeom prst="rect">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9EA91A46-BBB9-82CE-93EE-825803C13CA0}"/>
              </a:ext>
            </a:extLst>
          </p:cNvPr>
          <p:cNvCxnSpPr>
            <a:cxnSpLocks/>
          </p:cNvCxnSpPr>
          <p:nvPr/>
        </p:nvCxnSpPr>
        <p:spPr>
          <a:xfrm>
            <a:off x="3258457" y="4225471"/>
            <a:ext cx="2691769" cy="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908816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C1B95-A6B6-EFE8-3122-0E6EBD4C2170}"/>
              </a:ext>
            </a:extLst>
          </p:cNvPr>
          <p:cNvSpPr>
            <a:spLocks noGrp="1"/>
          </p:cNvSpPr>
          <p:nvPr>
            <p:ph type="title"/>
          </p:nvPr>
        </p:nvSpPr>
        <p:spPr/>
        <p:txBody>
          <a:bodyPr/>
          <a:lstStyle/>
          <a:p>
            <a:r>
              <a:rPr lang="en-US" dirty="0"/>
              <a:t>How to Use </a:t>
            </a:r>
            <a:r>
              <a:rPr lang="en-US" dirty="0" err="1"/>
              <a:t>CuPBoP</a:t>
            </a:r>
            <a:endParaRPr lang="en-US" dirty="0"/>
          </a:p>
        </p:txBody>
      </p:sp>
      <p:sp>
        <p:nvSpPr>
          <p:cNvPr id="6" name="TextBox 5">
            <a:extLst>
              <a:ext uri="{FF2B5EF4-FFF2-40B4-BE49-F238E27FC236}">
                <a16:creationId xmlns:a16="http://schemas.microsoft.com/office/drawing/2014/main" id="{6391DCA3-FDA7-D184-211E-801ED6DD7E9C}"/>
              </a:ext>
            </a:extLst>
          </p:cNvPr>
          <p:cNvSpPr txBox="1"/>
          <p:nvPr/>
        </p:nvSpPr>
        <p:spPr>
          <a:xfrm>
            <a:off x="615715" y="1292784"/>
            <a:ext cx="10966685" cy="42780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latin typeface="Calibri"/>
                <a:ea typeface="Malgun Gothic"/>
              </a:rPr>
              <a:t>Step 0: Build </a:t>
            </a:r>
            <a:r>
              <a:rPr lang="en-US" sz="3600" b="1" dirty="0" err="1">
                <a:latin typeface="Calibri"/>
                <a:ea typeface="Malgun Gothic"/>
              </a:rPr>
              <a:t>CuPBoP</a:t>
            </a:r>
            <a:endParaRPr lang="en-US" sz="3600" b="1" dirty="0">
              <a:latin typeface="Calibri"/>
              <a:ea typeface="Malgun Gothic"/>
            </a:endParaRPr>
          </a:p>
          <a:p>
            <a:endParaRPr lang="en-US" sz="1200" b="1" dirty="0"/>
          </a:p>
          <a:p>
            <a:r>
              <a:rPr lang="en-US" sz="2800" b="1" dirty="0">
                <a:latin typeface="Calibri"/>
                <a:ea typeface="Malgun Gothic"/>
              </a:rPr>
              <a:t>	Requirements: </a:t>
            </a:r>
          </a:p>
          <a:p>
            <a:endParaRPr lang="en-US" sz="2800" b="1" dirty="0"/>
          </a:p>
          <a:p>
            <a:pPr marL="1657350" lvl="3" indent="-285750">
              <a:buFont typeface="Arial"/>
              <a:buChar char="•"/>
            </a:pPr>
            <a:r>
              <a:rPr lang="en-US" sz="2800" dirty="0">
                <a:latin typeface="Calibri"/>
                <a:ea typeface="Malgun Gothic"/>
              </a:rPr>
              <a:t>Linux system (verified: Ubuntu 18.04.3)</a:t>
            </a:r>
          </a:p>
          <a:p>
            <a:pPr marL="1657350" lvl="3" indent="-285750">
              <a:buFont typeface="Arial"/>
              <a:buChar char="•"/>
            </a:pPr>
            <a:r>
              <a:rPr lang="en-US" sz="2800" dirty="0">
                <a:latin typeface="Calibri"/>
                <a:ea typeface="Malgun Gothic"/>
              </a:rPr>
              <a:t>LLVM 10.0.0</a:t>
            </a:r>
          </a:p>
          <a:p>
            <a:pPr marL="1657350" lvl="3" indent="-285750">
              <a:buFont typeface="Arial"/>
              <a:buChar char="•"/>
            </a:pPr>
            <a:r>
              <a:rPr lang="en-US" sz="2800" dirty="0">
                <a:latin typeface="Calibri"/>
                <a:ea typeface="Malgun Gothic"/>
              </a:rPr>
              <a:t>CUDA toolkit (</a:t>
            </a:r>
            <a:r>
              <a:rPr lang="en-US" sz="2800" dirty="0" err="1">
                <a:latin typeface="Calibri"/>
                <a:ea typeface="Malgun Gothic"/>
                <a:cs typeface="Calibri"/>
              </a:rPr>
              <a:t>CuPBoP</a:t>
            </a:r>
            <a:r>
              <a:rPr lang="en-US" sz="2800" dirty="0">
                <a:latin typeface="Calibri"/>
                <a:ea typeface="Malgun Gothic"/>
                <a:cs typeface="Calibri"/>
              </a:rPr>
              <a:t> needs CUDA toolkit to compile the source programs to NVVM/LLVM IRs.</a:t>
            </a:r>
            <a:r>
              <a:rPr lang="en-US" sz="2800" dirty="0">
                <a:latin typeface="Calibri"/>
                <a:ea typeface="Malgun Gothic"/>
              </a:rPr>
              <a:t>)</a:t>
            </a:r>
          </a:p>
          <a:p>
            <a:pPr marL="1657350" lvl="3" indent="-285750">
              <a:buFont typeface="Arial"/>
              <a:buChar char="•"/>
            </a:pPr>
            <a:r>
              <a:rPr lang="en-US" sz="2800" dirty="0" err="1">
                <a:latin typeface="Calibri"/>
                <a:ea typeface="Malgun Gothic"/>
              </a:rPr>
              <a:t>CMake</a:t>
            </a:r>
            <a:endParaRPr lang="en-US" sz="2800" dirty="0">
              <a:latin typeface="Calibri"/>
              <a:ea typeface="Malgun Gothic"/>
            </a:endParaRPr>
          </a:p>
          <a:p>
            <a:pPr marL="1657350" lvl="3" indent="-285750">
              <a:buFont typeface="Arial"/>
              <a:buChar char="•"/>
            </a:pPr>
            <a:r>
              <a:rPr lang="en-US" sz="2800" dirty="0">
                <a:latin typeface="Calibri"/>
                <a:ea typeface="Malgun Gothic"/>
              </a:rPr>
              <a:t>Vortex (with its dependencies)</a:t>
            </a:r>
            <a:endParaRPr lang="en-US" sz="2800" dirty="0"/>
          </a:p>
        </p:txBody>
      </p:sp>
      <p:pic>
        <p:nvPicPr>
          <p:cNvPr id="7" name="Picture 6">
            <a:extLst>
              <a:ext uri="{FF2B5EF4-FFF2-40B4-BE49-F238E27FC236}">
                <a16:creationId xmlns:a16="http://schemas.microsoft.com/office/drawing/2014/main" id="{00F0016E-7635-20C1-4238-ED64AB40BC90}"/>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29933791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391DCA3-FDA7-D184-211E-801ED6DD7E9C}"/>
              </a:ext>
            </a:extLst>
          </p:cNvPr>
          <p:cNvSpPr txBox="1"/>
          <p:nvPr/>
        </p:nvSpPr>
        <p:spPr>
          <a:xfrm>
            <a:off x="536756" y="1391534"/>
            <a:ext cx="1025643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latin typeface="Calibri"/>
                <a:ea typeface="Malgun Gothic"/>
              </a:rPr>
              <a:t>Step 1: Compile CUDA programs to NVVM/LLVM IRs</a:t>
            </a:r>
            <a:endParaRPr lang="en-US" sz="3600" b="1" dirty="0"/>
          </a:p>
        </p:txBody>
      </p:sp>
      <p:pic>
        <p:nvPicPr>
          <p:cNvPr id="7" name="Picture 7" descr="Text&#10;&#10;Description automatically generated">
            <a:extLst>
              <a:ext uri="{FF2B5EF4-FFF2-40B4-BE49-F238E27FC236}">
                <a16:creationId xmlns:a16="http://schemas.microsoft.com/office/drawing/2014/main" id="{C4CDDDB7-001F-FF1B-F72C-172C25F944A5}"/>
              </a:ext>
            </a:extLst>
          </p:cNvPr>
          <p:cNvPicPr>
            <a:picLocks noChangeAspect="1"/>
          </p:cNvPicPr>
          <p:nvPr/>
        </p:nvPicPr>
        <p:blipFill>
          <a:blip r:embed="rId3"/>
          <a:stretch>
            <a:fillRect/>
          </a:stretch>
        </p:blipFill>
        <p:spPr>
          <a:xfrm>
            <a:off x="2471691" y="2216300"/>
            <a:ext cx="7248617" cy="1315058"/>
          </a:xfrm>
          <a:prstGeom prst="rect">
            <a:avLst/>
          </a:prstGeom>
        </p:spPr>
      </p:pic>
      <p:sp>
        <p:nvSpPr>
          <p:cNvPr id="8" name="TextBox 7">
            <a:extLst>
              <a:ext uri="{FF2B5EF4-FFF2-40B4-BE49-F238E27FC236}">
                <a16:creationId xmlns:a16="http://schemas.microsoft.com/office/drawing/2014/main" id="{E6070554-4A5F-8C50-4067-627D1F4400ED}"/>
              </a:ext>
            </a:extLst>
          </p:cNvPr>
          <p:cNvSpPr txBox="1"/>
          <p:nvPr/>
        </p:nvSpPr>
        <p:spPr>
          <a:xfrm>
            <a:off x="536756" y="4166897"/>
            <a:ext cx="673593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This will generate two IR Files:</a:t>
            </a:r>
          </a:p>
          <a:p>
            <a:pPr marL="342900" indent="-342900">
              <a:buFont typeface="Arial" panose="020B0604020202020204" pitchFamily="34" charset="0"/>
              <a:buChar char="•"/>
            </a:pPr>
            <a:r>
              <a:rPr lang="en-US" sz="2400" dirty="0">
                <a:latin typeface="Calibri"/>
                <a:ea typeface="Malgun Gothic"/>
                <a:cs typeface="Calibri"/>
              </a:rPr>
              <a:t>NVVM IR </a:t>
            </a:r>
            <a:r>
              <a:rPr lang="en-US" sz="2400" b="1" dirty="0">
                <a:latin typeface="Calibri"/>
                <a:ea typeface="Malgun Gothic"/>
                <a:cs typeface="Calibri"/>
              </a:rPr>
              <a:t>(Kernel)</a:t>
            </a:r>
            <a:endParaRPr lang="en-US" sz="2400" b="1" dirty="0"/>
          </a:p>
          <a:p>
            <a:r>
              <a:rPr lang="en-US" dirty="0">
                <a:latin typeface="Calibri"/>
                <a:ea typeface="Malgun Gothic"/>
                <a:cs typeface="Calibri"/>
              </a:rPr>
              <a:t>	vecadd-cuda-nvptx64-nvidia-cuda-sm_50.bc  for </a:t>
            </a:r>
          </a:p>
          <a:p>
            <a:pPr marL="342900" indent="-342900">
              <a:buFont typeface="Arial" panose="020B0604020202020204" pitchFamily="34" charset="0"/>
              <a:buChar char="•"/>
            </a:pPr>
            <a:r>
              <a:rPr lang="en-US" sz="2400" dirty="0">
                <a:latin typeface="Calibri"/>
                <a:ea typeface="Malgun Gothic"/>
                <a:cs typeface="Calibri"/>
              </a:rPr>
              <a:t>LLVM IR </a:t>
            </a:r>
            <a:r>
              <a:rPr lang="en-US" sz="2400" b="1" dirty="0">
                <a:latin typeface="Calibri"/>
                <a:ea typeface="Malgun Gothic"/>
                <a:cs typeface="Calibri"/>
              </a:rPr>
              <a:t>(Host)</a:t>
            </a:r>
          </a:p>
          <a:p>
            <a:r>
              <a:rPr lang="en-US" dirty="0">
                <a:latin typeface="Calibri"/>
                <a:ea typeface="Malgun Gothic"/>
                <a:cs typeface="Calibri"/>
              </a:rPr>
              <a:t>	vecadd-host-x86_64-unknown-linux-gnu.bc   for</a:t>
            </a:r>
            <a:endParaRPr lang="en-US" b="1" dirty="0"/>
          </a:p>
        </p:txBody>
      </p:sp>
      <p:pic>
        <p:nvPicPr>
          <p:cNvPr id="9" name="Picture 8">
            <a:extLst>
              <a:ext uri="{FF2B5EF4-FFF2-40B4-BE49-F238E27FC236}">
                <a16:creationId xmlns:a16="http://schemas.microsoft.com/office/drawing/2014/main" id="{04CB8AE0-2F49-402D-069F-441E41E77EC6}"/>
              </a:ext>
            </a:extLst>
          </p:cNvPr>
          <p:cNvPicPr>
            <a:picLocks noChangeAspect="1"/>
          </p:cNvPicPr>
          <p:nvPr/>
        </p:nvPicPr>
        <p:blipFill>
          <a:blip r:embed="rId4"/>
          <a:stretch>
            <a:fillRect/>
          </a:stretch>
        </p:blipFill>
        <p:spPr>
          <a:xfrm>
            <a:off x="7525394" y="78816"/>
            <a:ext cx="2987888" cy="562584"/>
          </a:xfrm>
          <a:prstGeom prst="rect">
            <a:avLst/>
          </a:prstGeom>
        </p:spPr>
      </p:pic>
      <p:pic>
        <p:nvPicPr>
          <p:cNvPr id="13" name="Picture 12" descr="A diagram of a computer system&#10;&#10;Description automatically generated">
            <a:extLst>
              <a:ext uri="{FF2B5EF4-FFF2-40B4-BE49-F238E27FC236}">
                <a16:creationId xmlns:a16="http://schemas.microsoft.com/office/drawing/2014/main" id="{06314B1F-6E96-F4F3-E3D4-1F6D61DEBE04}"/>
              </a:ext>
            </a:extLst>
          </p:cNvPr>
          <p:cNvPicPr>
            <a:picLocks noChangeAspect="1"/>
          </p:cNvPicPr>
          <p:nvPr/>
        </p:nvPicPr>
        <p:blipFill>
          <a:blip r:embed="rId5"/>
          <a:stretch>
            <a:fillRect/>
          </a:stretch>
        </p:blipFill>
        <p:spPr>
          <a:xfrm>
            <a:off x="6812744" y="4166897"/>
            <a:ext cx="4413188" cy="1997548"/>
          </a:xfrm>
          <a:prstGeom prst="rect">
            <a:avLst/>
          </a:prstGeom>
        </p:spPr>
      </p:pic>
      <p:sp>
        <p:nvSpPr>
          <p:cNvPr id="14" name="Rectangle 13">
            <a:extLst>
              <a:ext uri="{FF2B5EF4-FFF2-40B4-BE49-F238E27FC236}">
                <a16:creationId xmlns:a16="http://schemas.microsoft.com/office/drawing/2014/main" id="{5A3BE0BA-E81C-AF10-1E26-34142E8277D4}"/>
              </a:ext>
            </a:extLst>
          </p:cNvPr>
          <p:cNvSpPr/>
          <p:nvPr/>
        </p:nvSpPr>
        <p:spPr>
          <a:xfrm>
            <a:off x="6812744" y="3984171"/>
            <a:ext cx="1678113" cy="2318658"/>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D6958E4D-9C3B-F8C7-ADAB-14EE59BE6D71}"/>
              </a:ext>
            </a:extLst>
          </p:cNvPr>
          <p:cNvSpPr>
            <a:spLocks noGrp="1"/>
          </p:cNvSpPr>
          <p:nvPr>
            <p:ph type="title"/>
          </p:nvPr>
        </p:nvSpPr>
        <p:spPr>
          <a:xfrm>
            <a:off x="609600" y="228600"/>
            <a:ext cx="10972800" cy="914400"/>
          </a:xfrm>
        </p:spPr>
        <p:txBody>
          <a:bodyPr/>
          <a:lstStyle/>
          <a:p>
            <a:r>
              <a:rPr lang="en-US" dirty="0"/>
              <a:t>How to Use </a:t>
            </a:r>
            <a:r>
              <a:rPr lang="en-US" dirty="0" err="1"/>
              <a:t>CuPBoP</a:t>
            </a:r>
            <a:endParaRPr lang="en-US" dirty="0"/>
          </a:p>
        </p:txBody>
      </p:sp>
    </p:spTree>
    <p:extLst>
      <p:ext uri="{BB962C8B-B14F-4D97-AF65-F5344CB8AC3E}">
        <p14:creationId xmlns:p14="http://schemas.microsoft.com/office/powerpoint/2010/main" val="22872454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391DCA3-FDA7-D184-211E-801ED6DD7E9C}"/>
              </a:ext>
            </a:extLst>
          </p:cNvPr>
          <p:cNvSpPr txBox="1"/>
          <p:nvPr/>
        </p:nvSpPr>
        <p:spPr>
          <a:xfrm>
            <a:off x="499585" y="1366324"/>
            <a:ext cx="1126092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latin typeface="Calibri"/>
                <a:ea typeface="Malgun Gothic"/>
              </a:rPr>
              <a:t>Step 2: Apply transformations on both IRs. (</a:t>
            </a:r>
            <a:r>
              <a:rPr lang="en-US" sz="2800" b="1" dirty="0" err="1">
                <a:latin typeface="Calibri"/>
                <a:ea typeface="Malgun Gothic"/>
              </a:rPr>
              <a:t>CuPBoP</a:t>
            </a:r>
            <a:r>
              <a:rPr lang="en-US" sz="2800" b="1" dirty="0">
                <a:latin typeface="Calibri"/>
                <a:ea typeface="Malgun Gothic"/>
              </a:rPr>
              <a:t> compilation part)</a:t>
            </a:r>
            <a:endParaRPr lang="en-US" sz="2800" b="1" dirty="0"/>
          </a:p>
        </p:txBody>
      </p:sp>
      <p:pic>
        <p:nvPicPr>
          <p:cNvPr id="9" name="Picture 9">
            <a:extLst>
              <a:ext uri="{FF2B5EF4-FFF2-40B4-BE49-F238E27FC236}">
                <a16:creationId xmlns:a16="http://schemas.microsoft.com/office/drawing/2014/main" id="{850C0653-6491-E15B-CBC3-F3054A30FB08}"/>
              </a:ext>
            </a:extLst>
          </p:cNvPr>
          <p:cNvPicPr>
            <a:picLocks noChangeAspect="1"/>
          </p:cNvPicPr>
          <p:nvPr/>
        </p:nvPicPr>
        <p:blipFill rotWithShape="1">
          <a:blip r:embed="rId3"/>
          <a:srcRect t="3528"/>
          <a:stretch/>
        </p:blipFill>
        <p:spPr>
          <a:xfrm>
            <a:off x="2407883" y="2009880"/>
            <a:ext cx="7376233" cy="1671230"/>
          </a:xfrm>
          <a:prstGeom prst="rect">
            <a:avLst/>
          </a:prstGeom>
        </p:spPr>
      </p:pic>
      <p:sp>
        <p:nvSpPr>
          <p:cNvPr id="10" name="TextBox 9">
            <a:extLst>
              <a:ext uri="{FF2B5EF4-FFF2-40B4-BE49-F238E27FC236}">
                <a16:creationId xmlns:a16="http://schemas.microsoft.com/office/drawing/2014/main" id="{ED64D08F-5235-A7DD-81CA-0D43265C35C4}"/>
              </a:ext>
            </a:extLst>
          </p:cNvPr>
          <p:cNvSpPr txBox="1"/>
          <p:nvPr/>
        </p:nvSpPr>
        <p:spPr>
          <a:xfrm>
            <a:off x="609600" y="4166897"/>
            <a:ext cx="610739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err="1">
                <a:latin typeface="Calibri"/>
                <a:ea typeface="Malgun Gothic"/>
              </a:rPr>
              <a:t>CuBBoP</a:t>
            </a:r>
            <a:r>
              <a:rPr lang="en-US" sz="2400" b="1" dirty="0">
                <a:latin typeface="Calibri"/>
                <a:ea typeface="Malgun Gothic"/>
              </a:rPr>
              <a:t> will translate original IRs into</a:t>
            </a:r>
          </a:p>
          <a:p>
            <a:pPr marL="342900" indent="-342900">
              <a:buFont typeface="Arial" panose="020B0604020202020204" pitchFamily="34" charset="0"/>
              <a:buChar char="•"/>
            </a:pPr>
            <a:r>
              <a:rPr lang="en-US" sz="2400" dirty="0" err="1">
                <a:latin typeface="Calibri"/>
                <a:ea typeface="Malgun Gothic"/>
              </a:rPr>
              <a:t>kernel.bc</a:t>
            </a:r>
            <a:endParaRPr lang="en-US" sz="2400" dirty="0">
              <a:latin typeface="Calibri"/>
              <a:ea typeface="Malgun Gothic"/>
            </a:endParaRPr>
          </a:p>
          <a:p>
            <a:pPr marL="342900" indent="-342900">
              <a:buFont typeface="Arial" panose="020B0604020202020204" pitchFamily="34" charset="0"/>
              <a:buChar char="•"/>
            </a:pPr>
            <a:r>
              <a:rPr lang="en-US" sz="2400" dirty="0" err="1">
                <a:latin typeface="Calibri"/>
                <a:ea typeface="Malgun Gothic"/>
              </a:rPr>
              <a:t>host.bc</a:t>
            </a:r>
            <a:endParaRPr lang="en-US" sz="2400" dirty="0"/>
          </a:p>
        </p:txBody>
      </p:sp>
      <p:pic>
        <p:nvPicPr>
          <p:cNvPr id="7" name="Picture 6">
            <a:extLst>
              <a:ext uri="{FF2B5EF4-FFF2-40B4-BE49-F238E27FC236}">
                <a16:creationId xmlns:a16="http://schemas.microsoft.com/office/drawing/2014/main" id="{E390C355-8B12-8876-CDA0-999C6288736D}"/>
              </a:ext>
            </a:extLst>
          </p:cNvPr>
          <p:cNvPicPr>
            <a:picLocks noChangeAspect="1"/>
          </p:cNvPicPr>
          <p:nvPr/>
        </p:nvPicPr>
        <p:blipFill>
          <a:blip r:embed="rId4"/>
          <a:stretch>
            <a:fillRect/>
          </a:stretch>
        </p:blipFill>
        <p:spPr>
          <a:xfrm>
            <a:off x="7525394" y="78816"/>
            <a:ext cx="2987888" cy="562584"/>
          </a:xfrm>
          <a:prstGeom prst="rect">
            <a:avLst/>
          </a:prstGeom>
        </p:spPr>
      </p:pic>
      <p:pic>
        <p:nvPicPr>
          <p:cNvPr id="12" name="Picture 11" descr="A diagram of a computer system&#10;&#10;Description automatically generated">
            <a:extLst>
              <a:ext uri="{FF2B5EF4-FFF2-40B4-BE49-F238E27FC236}">
                <a16:creationId xmlns:a16="http://schemas.microsoft.com/office/drawing/2014/main" id="{F3FB1F91-C9AB-1D51-72B9-4625B71D8CCA}"/>
              </a:ext>
            </a:extLst>
          </p:cNvPr>
          <p:cNvPicPr>
            <a:picLocks noChangeAspect="1"/>
          </p:cNvPicPr>
          <p:nvPr/>
        </p:nvPicPr>
        <p:blipFill>
          <a:blip r:embed="rId5"/>
          <a:stretch>
            <a:fillRect/>
          </a:stretch>
        </p:blipFill>
        <p:spPr>
          <a:xfrm>
            <a:off x="6812744" y="4166897"/>
            <a:ext cx="4413188" cy="1997548"/>
          </a:xfrm>
          <a:prstGeom prst="rect">
            <a:avLst/>
          </a:prstGeom>
        </p:spPr>
      </p:pic>
      <p:sp>
        <p:nvSpPr>
          <p:cNvPr id="13" name="Rectangle 12">
            <a:extLst>
              <a:ext uri="{FF2B5EF4-FFF2-40B4-BE49-F238E27FC236}">
                <a16:creationId xmlns:a16="http://schemas.microsoft.com/office/drawing/2014/main" id="{6D5E2074-654B-2C84-D460-AC7D2A9615C9}"/>
              </a:ext>
            </a:extLst>
          </p:cNvPr>
          <p:cNvSpPr/>
          <p:nvPr/>
        </p:nvSpPr>
        <p:spPr>
          <a:xfrm>
            <a:off x="7678159" y="3984171"/>
            <a:ext cx="1678113" cy="2318658"/>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a:extLst>
              <a:ext uri="{FF2B5EF4-FFF2-40B4-BE49-F238E27FC236}">
                <a16:creationId xmlns:a16="http://schemas.microsoft.com/office/drawing/2014/main" id="{FACB6C62-6AEC-FCDB-E71E-4C4F1E2B9AE0}"/>
              </a:ext>
            </a:extLst>
          </p:cNvPr>
          <p:cNvSpPr>
            <a:spLocks noGrp="1"/>
          </p:cNvSpPr>
          <p:nvPr>
            <p:ph type="title"/>
          </p:nvPr>
        </p:nvSpPr>
        <p:spPr>
          <a:xfrm>
            <a:off x="609600" y="228600"/>
            <a:ext cx="10972800" cy="914400"/>
          </a:xfrm>
        </p:spPr>
        <p:txBody>
          <a:bodyPr/>
          <a:lstStyle/>
          <a:p>
            <a:r>
              <a:rPr lang="en-US" dirty="0"/>
              <a:t>How to Use </a:t>
            </a:r>
            <a:r>
              <a:rPr lang="en-US" dirty="0" err="1"/>
              <a:t>CuPBoP</a:t>
            </a:r>
            <a:endParaRPr lang="en-US" dirty="0"/>
          </a:p>
        </p:txBody>
      </p:sp>
      <p:cxnSp>
        <p:nvCxnSpPr>
          <p:cNvPr id="19" name="Straight Connector 18">
            <a:extLst>
              <a:ext uri="{FF2B5EF4-FFF2-40B4-BE49-F238E27FC236}">
                <a16:creationId xmlns:a16="http://schemas.microsoft.com/office/drawing/2014/main" id="{1057659C-EA6F-4EE5-3F93-EC2EF78F5E57}"/>
              </a:ext>
            </a:extLst>
          </p:cNvPr>
          <p:cNvCxnSpPr/>
          <p:nvPr/>
        </p:nvCxnSpPr>
        <p:spPr>
          <a:xfrm>
            <a:off x="6096000" y="2537460"/>
            <a:ext cx="2110740"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20" name="Straight Connector 19">
            <a:extLst>
              <a:ext uri="{FF2B5EF4-FFF2-40B4-BE49-F238E27FC236}">
                <a16:creationId xmlns:a16="http://schemas.microsoft.com/office/drawing/2014/main" id="{1A9E5204-3A2A-D9D6-9EC7-393A1A89D0D8}"/>
              </a:ext>
            </a:extLst>
          </p:cNvPr>
          <p:cNvCxnSpPr/>
          <p:nvPr/>
        </p:nvCxnSpPr>
        <p:spPr>
          <a:xfrm>
            <a:off x="5975388" y="3365205"/>
            <a:ext cx="2110740"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0371412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diagram of a computer system&#10;&#10;Description automatically generated">
            <a:extLst>
              <a:ext uri="{FF2B5EF4-FFF2-40B4-BE49-F238E27FC236}">
                <a16:creationId xmlns:a16="http://schemas.microsoft.com/office/drawing/2014/main" id="{615D9A30-BFB7-6C49-E591-9677B9ED2A8D}"/>
              </a:ext>
            </a:extLst>
          </p:cNvPr>
          <p:cNvPicPr>
            <a:picLocks noChangeAspect="1"/>
          </p:cNvPicPr>
          <p:nvPr/>
        </p:nvPicPr>
        <p:blipFill>
          <a:blip r:embed="rId3"/>
          <a:stretch>
            <a:fillRect/>
          </a:stretch>
        </p:blipFill>
        <p:spPr>
          <a:xfrm>
            <a:off x="6812744" y="4166897"/>
            <a:ext cx="4413188" cy="1997548"/>
          </a:xfrm>
          <a:prstGeom prst="rect">
            <a:avLst/>
          </a:prstGeom>
        </p:spPr>
      </p:pic>
      <p:sp>
        <p:nvSpPr>
          <p:cNvPr id="6" name="TextBox 5">
            <a:extLst>
              <a:ext uri="{FF2B5EF4-FFF2-40B4-BE49-F238E27FC236}">
                <a16:creationId xmlns:a16="http://schemas.microsoft.com/office/drawing/2014/main" id="{6391DCA3-FDA7-D184-211E-801ED6DD7E9C}"/>
              </a:ext>
            </a:extLst>
          </p:cNvPr>
          <p:cNvSpPr txBox="1"/>
          <p:nvPr/>
        </p:nvSpPr>
        <p:spPr>
          <a:xfrm>
            <a:off x="609600" y="1358478"/>
            <a:ext cx="823403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sz="2800" b="1">
                <a:latin typeface="Calibri"/>
                <a:ea typeface="Malgun Gothic"/>
              </a:defRPr>
            </a:lvl1pPr>
          </a:lstStyle>
          <a:p>
            <a:r>
              <a:rPr lang="en-US" sz="3600" dirty="0"/>
              <a:t>Step 3: Back-end Compilation (Kernel)</a:t>
            </a:r>
          </a:p>
        </p:txBody>
      </p:sp>
      <p:pic>
        <p:nvPicPr>
          <p:cNvPr id="8" name="Picture 7">
            <a:extLst>
              <a:ext uri="{FF2B5EF4-FFF2-40B4-BE49-F238E27FC236}">
                <a16:creationId xmlns:a16="http://schemas.microsoft.com/office/drawing/2014/main" id="{7CD82B9C-A310-CBDD-A5B7-282902900D2D}"/>
              </a:ext>
            </a:extLst>
          </p:cNvPr>
          <p:cNvPicPr>
            <a:picLocks noChangeAspect="1"/>
          </p:cNvPicPr>
          <p:nvPr/>
        </p:nvPicPr>
        <p:blipFill>
          <a:blip r:embed="rId4"/>
          <a:stretch>
            <a:fillRect/>
          </a:stretch>
        </p:blipFill>
        <p:spPr>
          <a:xfrm>
            <a:off x="7525394" y="78816"/>
            <a:ext cx="2987888" cy="562584"/>
          </a:xfrm>
          <a:prstGeom prst="rect">
            <a:avLst/>
          </a:prstGeom>
        </p:spPr>
      </p:pic>
      <p:sp>
        <p:nvSpPr>
          <p:cNvPr id="10" name="Rectangle 9">
            <a:extLst>
              <a:ext uri="{FF2B5EF4-FFF2-40B4-BE49-F238E27FC236}">
                <a16:creationId xmlns:a16="http://schemas.microsoft.com/office/drawing/2014/main" id="{001512F8-A71D-9F28-C390-2CD58D4024A0}"/>
              </a:ext>
            </a:extLst>
          </p:cNvPr>
          <p:cNvSpPr/>
          <p:nvPr/>
        </p:nvSpPr>
        <p:spPr>
          <a:xfrm>
            <a:off x="8538408" y="4295223"/>
            <a:ext cx="1639868" cy="1220744"/>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948B08EC-15DB-11FD-F00F-D5BA1C60D2CF}"/>
              </a:ext>
            </a:extLst>
          </p:cNvPr>
          <p:cNvSpPr txBox="1"/>
          <p:nvPr/>
        </p:nvSpPr>
        <p:spPr>
          <a:xfrm>
            <a:off x="609600" y="4011509"/>
            <a:ext cx="6881152"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Kernel</a:t>
            </a:r>
          </a:p>
          <a:p>
            <a:pPr marL="342900" indent="-342900" algn="l">
              <a:buFont typeface="Arial" panose="020B0604020202020204" pitchFamily="34" charset="0"/>
              <a:buChar char="•"/>
            </a:pPr>
            <a:r>
              <a:rPr lang="en-US" sz="2400" dirty="0" err="1">
                <a:latin typeface="Calibri"/>
                <a:ea typeface="Malgun Gothic"/>
              </a:rPr>
              <a:t>Kernel.bc</a:t>
            </a:r>
            <a:r>
              <a:rPr lang="en-US" sz="2400" dirty="0">
                <a:latin typeface="Calibri"/>
                <a:ea typeface="Malgun Gothic"/>
              </a:rPr>
              <a:t> is compiled for Vortex target.</a:t>
            </a:r>
          </a:p>
          <a:p>
            <a:pPr marL="342900" indent="-342900" algn="l">
              <a:buFont typeface="Arial" panose="020B0604020202020204" pitchFamily="34" charset="0"/>
              <a:buChar char="•"/>
            </a:pPr>
            <a:r>
              <a:rPr lang="en-US" sz="2400" dirty="0">
                <a:latin typeface="Calibri"/>
                <a:ea typeface="Malgun Gothic"/>
              </a:rPr>
              <a:t>Kernel Wrapper is compiled to be linked</a:t>
            </a:r>
          </a:p>
          <a:p>
            <a:pPr marL="342900" indent="-342900" algn="l">
              <a:buFont typeface="Arial" panose="020B0604020202020204" pitchFamily="34" charset="0"/>
              <a:buChar char="•"/>
            </a:pPr>
            <a:r>
              <a:rPr lang="en-US" sz="2400" dirty="0">
                <a:latin typeface="Calibri"/>
                <a:ea typeface="Malgun Gothic"/>
              </a:rPr>
              <a:t>Kernel functions, such as math library, </a:t>
            </a:r>
            <a:br>
              <a:rPr lang="en-US" sz="2400" dirty="0">
                <a:latin typeface="Calibri"/>
                <a:ea typeface="Malgun Gothic"/>
              </a:rPr>
            </a:br>
            <a:r>
              <a:rPr lang="en-US" sz="2400" dirty="0">
                <a:latin typeface="Calibri"/>
                <a:ea typeface="Malgun Gothic"/>
              </a:rPr>
              <a:t>are linked to create the kernel executable.</a:t>
            </a:r>
          </a:p>
        </p:txBody>
      </p:sp>
      <p:sp>
        <p:nvSpPr>
          <p:cNvPr id="26" name="Title 1">
            <a:extLst>
              <a:ext uri="{FF2B5EF4-FFF2-40B4-BE49-F238E27FC236}">
                <a16:creationId xmlns:a16="http://schemas.microsoft.com/office/drawing/2014/main" id="{0DDCBFB5-48C3-C6A0-81F7-AE69E1500777}"/>
              </a:ext>
            </a:extLst>
          </p:cNvPr>
          <p:cNvSpPr>
            <a:spLocks noGrp="1"/>
          </p:cNvSpPr>
          <p:nvPr>
            <p:ph type="title"/>
          </p:nvPr>
        </p:nvSpPr>
        <p:spPr>
          <a:xfrm>
            <a:off x="609600" y="228600"/>
            <a:ext cx="10972800" cy="914400"/>
          </a:xfrm>
        </p:spPr>
        <p:txBody>
          <a:bodyPr/>
          <a:lstStyle/>
          <a:p>
            <a:r>
              <a:rPr lang="en-US" dirty="0"/>
              <a:t>How to Use </a:t>
            </a:r>
            <a:r>
              <a:rPr lang="en-US" dirty="0" err="1"/>
              <a:t>CuPBoP</a:t>
            </a:r>
            <a:endParaRPr lang="en-US" dirty="0"/>
          </a:p>
        </p:txBody>
      </p:sp>
      <p:pic>
        <p:nvPicPr>
          <p:cNvPr id="28" name="Picture 27" descr="A computer code with black and orange text&#10;&#10;Description automatically generated">
            <a:extLst>
              <a:ext uri="{FF2B5EF4-FFF2-40B4-BE49-F238E27FC236}">
                <a16:creationId xmlns:a16="http://schemas.microsoft.com/office/drawing/2014/main" id="{92BDEEE1-E0CC-702D-4031-7210091405FB}"/>
              </a:ext>
            </a:extLst>
          </p:cNvPr>
          <p:cNvPicPr>
            <a:picLocks noChangeAspect="1"/>
          </p:cNvPicPr>
          <p:nvPr/>
        </p:nvPicPr>
        <p:blipFill>
          <a:blip r:embed="rId5"/>
          <a:stretch>
            <a:fillRect/>
          </a:stretch>
        </p:blipFill>
        <p:spPr>
          <a:xfrm>
            <a:off x="1038276" y="2004809"/>
            <a:ext cx="10412540" cy="1938992"/>
          </a:xfrm>
          <a:prstGeom prst="rect">
            <a:avLst/>
          </a:prstGeom>
        </p:spPr>
      </p:pic>
    </p:spTree>
    <p:extLst>
      <p:ext uri="{BB962C8B-B14F-4D97-AF65-F5344CB8AC3E}">
        <p14:creationId xmlns:p14="http://schemas.microsoft.com/office/powerpoint/2010/main" val="29581987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0F5BE1EA-2560-3495-58C8-79380E6D0B92}"/>
              </a:ext>
            </a:extLst>
          </p:cNvPr>
          <p:cNvSpPr txBox="1"/>
          <p:nvPr/>
        </p:nvSpPr>
        <p:spPr>
          <a:xfrm>
            <a:off x="609600" y="1257929"/>
            <a:ext cx="1014017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a:defRPr sz="2800" b="1">
                <a:latin typeface="Calibri"/>
                <a:ea typeface="Malgun Gothic"/>
              </a:defRPr>
            </a:lvl1pPr>
          </a:lstStyle>
          <a:p>
            <a:r>
              <a:rPr lang="en-US" sz="3600" dirty="0"/>
              <a:t>Step 4: Back-end Compilation (Host)</a:t>
            </a:r>
          </a:p>
        </p:txBody>
      </p:sp>
      <p:pic>
        <p:nvPicPr>
          <p:cNvPr id="8" name="Picture 7">
            <a:extLst>
              <a:ext uri="{FF2B5EF4-FFF2-40B4-BE49-F238E27FC236}">
                <a16:creationId xmlns:a16="http://schemas.microsoft.com/office/drawing/2014/main" id="{7CD82B9C-A310-CBDD-A5B7-282902900D2D}"/>
              </a:ext>
            </a:extLst>
          </p:cNvPr>
          <p:cNvPicPr>
            <a:picLocks noChangeAspect="1"/>
          </p:cNvPicPr>
          <p:nvPr/>
        </p:nvPicPr>
        <p:blipFill>
          <a:blip r:embed="rId3"/>
          <a:stretch>
            <a:fillRect/>
          </a:stretch>
        </p:blipFill>
        <p:spPr>
          <a:xfrm>
            <a:off x="7525394" y="78816"/>
            <a:ext cx="2987888" cy="562584"/>
          </a:xfrm>
          <a:prstGeom prst="rect">
            <a:avLst/>
          </a:prstGeom>
        </p:spPr>
      </p:pic>
      <p:pic>
        <p:nvPicPr>
          <p:cNvPr id="17" name="Picture 16" descr="A diagram of a computer system&#10;&#10;Description automatically generated">
            <a:extLst>
              <a:ext uri="{FF2B5EF4-FFF2-40B4-BE49-F238E27FC236}">
                <a16:creationId xmlns:a16="http://schemas.microsoft.com/office/drawing/2014/main" id="{C62109AB-ECA2-8C4C-97DF-8AB057F3B709}"/>
              </a:ext>
            </a:extLst>
          </p:cNvPr>
          <p:cNvPicPr>
            <a:picLocks noChangeAspect="1"/>
          </p:cNvPicPr>
          <p:nvPr/>
        </p:nvPicPr>
        <p:blipFill>
          <a:blip r:embed="rId4"/>
          <a:stretch>
            <a:fillRect/>
          </a:stretch>
        </p:blipFill>
        <p:spPr>
          <a:xfrm>
            <a:off x="7387202" y="4146817"/>
            <a:ext cx="4413188" cy="1997548"/>
          </a:xfrm>
          <a:prstGeom prst="rect">
            <a:avLst/>
          </a:prstGeom>
        </p:spPr>
      </p:pic>
      <p:sp>
        <p:nvSpPr>
          <p:cNvPr id="10" name="Rectangle 9">
            <a:extLst>
              <a:ext uri="{FF2B5EF4-FFF2-40B4-BE49-F238E27FC236}">
                <a16:creationId xmlns:a16="http://schemas.microsoft.com/office/drawing/2014/main" id="{001512F8-A71D-9F28-C390-2CD58D4024A0}"/>
              </a:ext>
            </a:extLst>
          </p:cNvPr>
          <p:cNvSpPr/>
          <p:nvPr/>
        </p:nvSpPr>
        <p:spPr>
          <a:xfrm>
            <a:off x="9942532" y="4245514"/>
            <a:ext cx="1857858" cy="1336263"/>
          </a:xfrm>
          <a:prstGeom prst="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50244C-713A-D36B-8172-0D71C7A75AAF}"/>
              </a:ext>
            </a:extLst>
          </p:cNvPr>
          <p:cNvSpPr txBox="1"/>
          <p:nvPr/>
        </p:nvSpPr>
        <p:spPr>
          <a:xfrm>
            <a:off x="609600" y="4011509"/>
            <a:ext cx="6881152"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Calibri"/>
                <a:ea typeface="Malgun Gothic"/>
              </a:rPr>
              <a:t>Host</a:t>
            </a:r>
          </a:p>
          <a:p>
            <a:pPr marL="342900" indent="-342900" algn="l">
              <a:buFont typeface="Arial" panose="020B0604020202020204" pitchFamily="34" charset="0"/>
              <a:buChar char="•"/>
            </a:pPr>
            <a:r>
              <a:rPr lang="en-US" sz="2400" dirty="0" err="1">
                <a:latin typeface="Calibri"/>
                <a:ea typeface="Malgun Gothic"/>
              </a:rPr>
              <a:t>Host.bc</a:t>
            </a:r>
            <a:r>
              <a:rPr lang="en-US" sz="2400" dirty="0">
                <a:latin typeface="Calibri"/>
                <a:ea typeface="Malgun Gothic"/>
              </a:rPr>
              <a:t> is compiled for Vortex target.</a:t>
            </a:r>
          </a:p>
          <a:p>
            <a:pPr marL="342900" indent="-342900" algn="l">
              <a:buFont typeface="Arial" panose="020B0604020202020204" pitchFamily="34" charset="0"/>
              <a:buChar char="•"/>
            </a:pPr>
            <a:r>
              <a:rPr lang="en-US" sz="2400" dirty="0" err="1">
                <a:latin typeface="Calibri"/>
                <a:ea typeface="Malgun Gothic"/>
              </a:rPr>
              <a:t>CuPBoP</a:t>
            </a:r>
            <a:r>
              <a:rPr lang="en-US" sz="2400" dirty="0">
                <a:latin typeface="Calibri"/>
                <a:ea typeface="Malgun Gothic"/>
              </a:rPr>
              <a:t> Runtime library gets linked to generate final executable</a:t>
            </a:r>
          </a:p>
        </p:txBody>
      </p:sp>
      <p:pic>
        <p:nvPicPr>
          <p:cNvPr id="13" name="Picture 12" descr="A computer screen shot of a computer code&#10;&#10;Description automatically generated">
            <a:extLst>
              <a:ext uri="{FF2B5EF4-FFF2-40B4-BE49-F238E27FC236}">
                <a16:creationId xmlns:a16="http://schemas.microsoft.com/office/drawing/2014/main" id="{3525B3C0-3771-2C51-187F-42AE3A3B519A}"/>
              </a:ext>
            </a:extLst>
          </p:cNvPr>
          <p:cNvPicPr>
            <a:picLocks noChangeAspect="1"/>
          </p:cNvPicPr>
          <p:nvPr/>
        </p:nvPicPr>
        <p:blipFill>
          <a:blip r:embed="rId5"/>
          <a:stretch>
            <a:fillRect/>
          </a:stretch>
        </p:blipFill>
        <p:spPr>
          <a:xfrm>
            <a:off x="864265" y="2019189"/>
            <a:ext cx="10463470" cy="1345989"/>
          </a:xfrm>
          <a:prstGeom prst="rect">
            <a:avLst/>
          </a:prstGeom>
        </p:spPr>
      </p:pic>
      <p:sp>
        <p:nvSpPr>
          <p:cNvPr id="20" name="Title 1">
            <a:extLst>
              <a:ext uri="{FF2B5EF4-FFF2-40B4-BE49-F238E27FC236}">
                <a16:creationId xmlns:a16="http://schemas.microsoft.com/office/drawing/2014/main" id="{A19BB350-E769-BFBF-8808-185F240B765A}"/>
              </a:ext>
            </a:extLst>
          </p:cNvPr>
          <p:cNvSpPr>
            <a:spLocks noGrp="1"/>
          </p:cNvSpPr>
          <p:nvPr>
            <p:ph type="title"/>
          </p:nvPr>
        </p:nvSpPr>
        <p:spPr>
          <a:xfrm>
            <a:off x="609600" y="228600"/>
            <a:ext cx="10972800" cy="914400"/>
          </a:xfrm>
        </p:spPr>
        <p:txBody>
          <a:bodyPr/>
          <a:lstStyle/>
          <a:p>
            <a:r>
              <a:rPr lang="en-US" dirty="0"/>
              <a:t>How to Use </a:t>
            </a:r>
            <a:r>
              <a:rPr lang="en-US" dirty="0" err="1"/>
              <a:t>CuPBoP</a:t>
            </a:r>
            <a:endParaRPr lang="en-US" dirty="0"/>
          </a:p>
        </p:txBody>
      </p:sp>
    </p:spTree>
    <p:extLst>
      <p:ext uri="{BB962C8B-B14F-4D97-AF65-F5344CB8AC3E}">
        <p14:creationId xmlns:p14="http://schemas.microsoft.com/office/powerpoint/2010/main" val="39669903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D9A7E-6DE2-3843-8EDB-717FD41CA21D}"/>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Evaluation (</a:t>
            </a:r>
            <a:r>
              <a:rPr lang="en-US" sz="3200" b="1" dirty="0" err="1">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Rodinia</a:t>
            </a:r>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a:t>
            </a:r>
          </a:p>
        </p:txBody>
      </p:sp>
      <p:graphicFrame>
        <p:nvGraphicFramePr>
          <p:cNvPr id="5" name="Content Placeholder 4">
            <a:extLst>
              <a:ext uri="{FF2B5EF4-FFF2-40B4-BE49-F238E27FC236}">
                <a16:creationId xmlns:a16="http://schemas.microsoft.com/office/drawing/2014/main" id="{5DE65602-FFCF-5FA7-33C5-28DB7BF2B4E1}"/>
              </a:ext>
            </a:extLst>
          </p:cNvPr>
          <p:cNvGraphicFramePr>
            <a:graphicFrameLocks noGrp="1"/>
          </p:cNvGraphicFramePr>
          <p:nvPr>
            <p:ph sz="quarter" idx="1"/>
            <p:extLst>
              <p:ext uri="{D42A27DB-BD31-4B8C-83A1-F6EECF244321}">
                <p14:modId xmlns:p14="http://schemas.microsoft.com/office/powerpoint/2010/main" val="3995059954"/>
              </p:ext>
            </p:extLst>
          </p:nvPr>
        </p:nvGraphicFramePr>
        <p:xfrm>
          <a:off x="1017431" y="1371601"/>
          <a:ext cx="10637654" cy="4824856"/>
        </p:xfrm>
        <a:graphic>
          <a:graphicData uri="http://schemas.openxmlformats.org/drawingml/2006/table">
            <a:tbl>
              <a:tblPr firstRow="1" bandRow="1">
                <a:tableStyleId>{5940675A-B579-460E-94D1-54222C63F5DA}</a:tableStyleId>
              </a:tblPr>
              <a:tblGrid>
                <a:gridCol w="3926900">
                  <a:extLst>
                    <a:ext uri="{9D8B030D-6E8A-4147-A177-3AD203B41FA5}">
                      <a16:colId xmlns:a16="http://schemas.microsoft.com/office/drawing/2014/main" val="1281043220"/>
                    </a:ext>
                  </a:extLst>
                </a:gridCol>
                <a:gridCol w="4650430">
                  <a:extLst>
                    <a:ext uri="{9D8B030D-6E8A-4147-A177-3AD203B41FA5}">
                      <a16:colId xmlns:a16="http://schemas.microsoft.com/office/drawing/2014/main" val="1464420429"/>
                    </a:ext>
                  </a:extLst>
                </a:gridCol>
                <a:gridCol w="2060324">
                  <a:extLst>
                    <a:ext uri="{9D8B030D-6E8A-4147-A177-3AD203B41FA5}">
                      <a16:colId xmlns:a16="http://schemas.microsoft.com/office/drawing/2014/main" val="3791557822"/>
                    </a:ext>
                  </a:extLst>
                </a:gridCol>
              </a:tblGrid>
              <a:tr h="320684">
                <a:tc>
                  <a:txBody>
                    <a:bodyPr/>
                    <a:lstStyle/>
                    <a:p>
                      <a:pPr algn="ctr"/>
                      <a:r>
                        <a:rPr lang="en-US" sz="1600" b="1" dirty="0"/>
                        <a:t>Benchmark Name</a:t>
                      </a:r>
                    </a:p>
                  </a:txBody>
                  <a:tcPr/>
                </a:tc>
                <a:tc>
                  <a:txBody>
                    <a:bodyPr/>
                    <a:lstStyle/>
                    <a:p>
                      <a:pPr algn="ctr"/>
                      <a:r>
                        <a:rPr lang="en-US" sz="1600" b="1" dirty="0"/>
                        <a:t>feature</a:t>
                      </a:r>
                    </a:p>
                  </a:txBody>
                  <a:tcPr/>
                </a:tc>
                <a:tc>
                  <a:txBody>
                    <a:bodyPr/>
                    <a:lstStyle/>
                    <a:p>
                      <a:pPr algn="ctr"/>
                      <a:r>
                        <a:rPr lang="en-US" sz="1600" b="1" dirty="0"/>
                        <a:t>Support (64bit)</a:t>
                      </a:r>
                    </a:p>
                  </a:txBody>
                  <a:tcPr/>
                </a:tc>
                <a:extLst>
                  <a:ext uri="{0D108BD9-81ED-4DB2-BD59-A6C34878D82A}">
                    <a16:rowId xmlns:a16="http://schemas.microsoft.com/office/drawing/2014/main" val="4104352877"/>
                  </a:ext>
                </a:extLst>
              </a:tr>
              <a:tr h="320684">
                <a:tc>
                  <a:txBody>
                    <a:bodyPr/>
                    <a:lstStyle/>
                    <a:p>
                      <a:pPr algn="ctr"/>
                      <a:r>
                        <a:rPr lang="en-US" sz="1400" dirty="0"/>
                        <a:t>Gauss</a:t>
                      </a:r>
                    </a:p>
                  </a:txBody>
                  <a:tcPr/>
                </a:tc>
                <a:tc>
                  <a:txBody>
                    <a:bodyPr/>
                    <a:lstStyle/>
                    <a:p>
                      <a:pPr algn="ctr"/>
                      <a:r>
                        <a:rPr lang="en-US" sz="1400" dirty="0"/>
                        <a:t>Multi-kernel in series</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1285785786"/>
                  </a:ext>
                </a:extLst>
              </a:tr>
              <a:tr h="320684">
                <a:tc>
                  <a:txBody>
                    <a:bodyPr/>
                    <a:lstStyle/>
                    <a:p>
                      <a:pPr algn="ctr"/>
                      <a:r>
                        <a:rPr lang="en-US" sz="1400" b="0" dirty="0"/>
                        <a:t>BFS</a:t>
                      </a:r>
                    </a:p>
                  </a:txBody>
                  <a:tcPr/>
                </a:tc>
                <a:tc>
                  <a:txBody>
                    <a:bodyPr/>
                    <a:lstStyle/>
                    <a:p>
                      <a:pPr algn="ctr"/>
                      <a:r>
                        <a:rPr lang="en-US" sz="1400" dirty="0"/>
                        <a: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2615722001"/>
                  </a:ext>
                </a:extLst>
              </a:tr>
              <a:tr h="320684">
                <a:tc>
                  <a:txBody>
                    <a:bodyPr/>
                    <a:lstStyle/>
                    <a:p>
                      <a:pPr algn="ctr"/>
                      <a:r>
                        <a:rPr lang="en-US" sz="1400" dirty="0"/>
                        <a:t>NN</a:t>
                      </a:r>
                    </a:p>
                  </a:txBody>
                  <a:tcPr/>
                </a:tc>
                <a:tc>
                  <a:txBody>
                    <a:bodyPr/>
                    <a:lstStyle/>
                    <a:p>
                      <a:pPr algn="ctr"/>
                      <a:r>
                        <a:rPr lang="en-US" sz="1400" dirty="0"/>
                        <a:t>Math Library (sqrt)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38622242"/>
                  </a:ext>
                </a:extLst>
              </a:tr>
              <a:tr h="320684">
                <a:tc>
                  <a:txBody>
                    <a:bodyPr/>
                    <a:lstStyle/>
                    <a:p>
                      <a:pPr algn="ctr"/>
                      <a:r>
                        <a:rPr lang="en-US" sz="1400" dirty="0"/>
                        <a:t>NW</a:t>
                      </a:r>
                    </a:p>
                  </a:txBody>
                  <a:tcPr/>
                </a:tc>
                <a:tc>
                  <a:txBody>
                    <a:bodyPr/>
                    <a:lstStyle/>
                    <a:p>
                      <a:pPr algn="ctr"/>
                      <a:r>
                        <a:rPr lang="en-US" sz="1400" dirty="0"/>
                        <a:t>Shared Mem.</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088731"/>
                  </a:ext>
                </a:extLst>
              </a:tr>
              <a:tr h="320684">
                <a:tc>
                  <a:txBody>
                    <a:bodyPr/>
                    <a:lstStyle/>
                    <a:p>
                      <a:pPr algn="ctr"/>
                      <a:r>
                        <a:rPr lang="en-US" sz="1400" dirty="0"/>
                        <a:t>Srad_v2</a:t>
                      </a:r>
                    </a:p>
                  </a:txBody>
                  <a:tcPr/>
                </a:tc>
                <a:tc>
                  <a:txBody>
                    <a:bodyPr/>
                    <a:lstStyle/>
                    <a:p>
                      <a:pPr algn="ct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507340371"/>
                  </a:ext>
                </a:extLst>
              </a:tr>
              <a:tr h="320684">
                <a:tc>
                  <a:txBody>
                    <a:bodyPr/>
                    <a:lstStyle/>
                    <a:p>
                      <a:pPr algn="ctr"/>
                      <a:r>
                        <a:rPr lang="en-US" sz="1400" dirty="0"/>
                        <a:t>Hotspot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109684419"/>
                  </a:ext>
                </a:extLst>
              </a:tr>
              <a:tr h="320684">
                <a:tc>
                  <a:txBody>
                    <a:bodyPr/>
                    <a:lstStyle/>
                    <a:p>
                      <a:pPr algn="ctr"/>
                      <a:r>
                        <a:rPr lang="en-US" sz="1400" dirty="0" err="1"/>
                        <a:t>StreamCluster</a:t>
                      </a:r>
                      <a:endParaRPr lang="en-US" sz="1400" dirty="0"/>
                    </a:p>
                  </a:txBody>
                  <a:tcPr/>
                </a:tc>
                <a:tc>
                  <a:txBody>
                    <a:bodyPr/>
                    <a:lstStyle/>
                    <a:p>
                      <a:pPr algn="ctr"/>
                      <a:r>
                        <a:rPr lang="en-US" sz="1400" dirty="0"/>
                        <a:t>Constant Mem.</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1838506367"/>
                  </a:ext>
                </a:extLst>
              </a:tr>
              <a:tr h="320684">
                <a:tc>
                  <a:txBody>
                    <a:bodyPr/>
                    <a:lstStyle/>
                    <a:p>
                      <a:pPr algn="ctr"/>
                      <a:r>
                        <a:rPr lang="en-US" sz="1400" dirty="0"/>
                        <a:t>Myocyte</a:t>
                      </a:r>
                    </a:p>
                  </a:txBody>
                  <a:tcPr/>
                </a:tc>
                <a:tc>
                  <a:txBody>
                    <a:bodyPr/>
                    <a:lstStyle/>
                    <a:p>
                      <a:pPr algn="ctr"/>
                      <a:r>
                        <a:rPr lang="en-US" sz="1400" dirty="0"/>
                        <a: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002410030"/>
                  </a:ext>
                </a:extLst>
              </a:tr>
              <a:tr h="320684">
                <a:tc>
                  <a:txBody>
                    <a:bodyPr/>
                    <a:lstStyle/>
                    <a:p>
                      <a:pPr algn="ctr"/>
                      <a:r>
                        <a:rPr lang="en-US" sz="1400" dirty="0"/>
                        <a:t>Pathfinder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1155958952"/>
                  </a:ext>
                </a:extLst>
              </a:tr>
              <a:tr h="320684">
                <a:tc>
                  <a:txBody>
                    <a:bodyPr/>
                    <a:lstStyle/>
                    <a:p>
                      <a:pPr algn="ctr"/>
                      <a:r>
                        <a:rPr lang="en-US" sz="1400" dirty="0"/>
                        <a:t>LUD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Shared Mem. + </a:t>
                      </a:r>
                      <a:r>
                        <a:rPr lang="en-US" sz="1400" dirty="0" err="1"/>
                        <a:t>Syncthreads</a:t>
                      </a:r>
                      <a:endParaRPr lang="en-US" sz="1400" dirty="0"/>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3531930237"/>
                  </a:ext>
                </a:extLst>
              </a:tr>
              <a:tr h="320684">
                <a:tc>
                  <a:txBody>
                    <a:bodyPr/>
                    <a:lstStyle/>
                    <a:p>
                      <a:pPr algn="ctr"/>
                      <a:r>
                        <a:rPr lang="en-US" sz="1400" dirty="0" err="1"/>
                        <a:t>Btree</a:t>
                      </a:r>
                      <a:endParaRPr lang="en-US" sz="1400" dirty="0"/>
                    </a:p>
                  </a:txBody>
                  <a:tcPr/>
                </a:tc>
                <a:tc>
                  <a:txBody>
                    <a:bodyPr/>
                    <a:lstStyle/>
                    <a:p>
                      <a:pPr algn="ctr"/>
                      <a:r>
                        <a:rPr lang="en-US" sz="1050" dirty="0"/>
                        <a:t>-</a:t>
                      </a:r>
                    </a:p>
                  </a:txBody>
                  <a:tcPr/>
                </a:tc>
                <a:tc>
                  <a:txBody>
                    <a:bodyPr/>
                    <a:lstStyle/>
                    <a:p>
                      <a:pPr algn="ctr"/>
                      <a:r>
                        <a:rPr lang="en-US" sz="1400" dirty="0">
                          <a:solidFill>
                            <a:schemeClr val="accent4">
                              <a:lumMod val="75000"/>
                            </a:schemeClr>
                          </a:solidFill>
                        </a:rPr>
                        <a:t>O</a:t>
                      </a:r>
                    </a:p>
                  </a:txBody>
                  <a:tcPr/>
                </a:tc>
                <a:extLst>
                  <a:ext uri="{0D108BD9-81ED-4DB2-BD59-A6C34878D82A}">
                    <a16:rowId xmlns:a16="http://schemas.microsoft.com/office/drawing/2014/main" val="2293276955"/>
                  </a:ext>
                </a:extLst>
              </a:tr>
              <a:tr h="320684">
                <a:tc>
                  <a:txBody>
                    <a:bodyPr/>
                    <a:lstStyle/>
                    <a:p>
                      <a:pPr algn="ctr"/>
                      <a:r>
                        <a:rPr lang="en-US" sz="1400" dirty="0"/>
                        <a:t>Backprop</a:t>
                      </a:r>
                    </a:p>
                  </a:txBody>
                  <a:tcPr/>
                </a:tc>
                <a:tc>
                  <a:txBody>
                    <a:bodyPr/>
                    <a:lstStyle/>
                    <a:p>
                      <a:pPr algn="ctr"/>
                      <a:r>
                        <a:rPr lang="en-US" sz="1400" dirty="0"/>
                        <a:t>__</a:t>
                      </a:r>
                      <a:r>
                        <a:rPr lang="en-US" sz="1400" dirty="0" err="1"/>
                        <a:t>powf</a:t>
                      </a:r>
                      <a:r>
                        <a:rPr lang="en-US" sz="1400" dirty="0"/>
                        <a:t>, __log2f</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solidFill>
                            <a:schemeClr val="accent4">
                              <a:lumMod val="75000"/>
                            </a:schemeClr>
                          </a:solidFill>
                        </a:rPr>
                        <a:t>O</a:t>
                      </a:r>
                    </a:p>
                  </a:txBody>
                  <a:tcPr/>
                </a:tc>
                <a:extLst>
                  <a:ext uri="{0D108BD9-81ED-4DB2-BD59-A6C34878D82A}">
                    <a16:rowId xmlns:a16="http://schemas.microsoft.com/office/drawing/2014/main" val="1068589843"/>
                  </a:ext>
                </a:extLst>
              </a:tr>
              <a:tr h="320684">
                <a:tc>
                  <a:txBody>
                    <a:bodyPr/>
                    <a:lstStyle/>
                    <a:p>
                      <a:pPr algn="ctr"/>
                      <a:r>
                        <a:rPr lang="en-US" sz="1400" dirty="0"/>
                        <a:t>CFD</a:t>
                      </a:r>
                    </a:p>
                  </a:txBody>
                  <a:tcPr/>
                </a:tc>
                <a:tc>
                  <a:txBody>
                    <a:bodyPr/>
                    <a:lstStyle/>
                    <a:p>
                      <a:pPr algn="ctr"/>
                      <a:r>
                        <a:rPr lang="en-US" sz="1400" dirty="0" err="1"/>
                        <a:t>CudamemcpytoSymbol</a:t>
                      </a:r>
                      <a:r>
                        <a:rPr lang="en-US" sz="1400" dirty="0"/>
                        <a:t> + Constant Memory</a:t>
                      </a:r>
                    </a:p>
                  </a:txBody>
                  <a:tcPr/>
                </a:tc>
                <a:tc>
                  <a:txBody>
                    <a:bodyPr/>
                    <a:lstStyle/>
                    <a:p>
                      <a:pPr algn="ctr"/>
                      <a:r>
                        <a:rPr lang="en-US" sz="1400" dirty="0">
                          <a:solidFill>
                            <a:schemeClr val="accent2">
                              <a:lumMod val="75000"/>
                            </a:schemeClr>
                          </a:solidFill>
                        </a:rPr>
                        <a:t>△</a:t>
                      </a:r>
                    </a:p>
                  </a:txBody>
                  <a:tcPr/>
                </a:tc>
                <a:extLst>
                  <a:ext uri="{0D108BD9-81ED-4DB2-BD59-A6C34878D82A}">
                    <a16:rowId xmlns:a16="http://schemas.microsoft.com/office/drawing/2014/main" val="1353959489"/>
                  </a:ext>
                </a:extLst>
              </a:tr>
              <a:tr h="320684">
                <a:tc>
                  <a:txBody>
                    <a:bodyPr/>
                    <a:lstStyle/>
                    <a:p>
                      <a:pPr algn="ctr"/>
                      <a:r>
                        <a:rPr lang="en-US" sz="1400" dirty="0"/>
                        <a:t>Huffman</a:t>
                      </a:r>
                    </a:p>
                  </a:txBody>
                  <a:tcPr/>
                </a:tc>
                <a:tc>
                  <a:txBody>
                    <a:bodyPr/>
                    <a:lstStyle/>
                    <a:p>
                      <a:pPr algn="ctr"/>
                      <a:r>
                        <a:rPr lang="en-US" sz="1400" dirty="0"/>
                        <a:t>Atomics</a:t>
                      </a:r>
                    </a:p>
                  </a:txBody>
                  <a:tcPr/>
                </a:tc>
                <a:tc>
                  <a:txBody>
                    <a:bodyPr/>
                    <a:lstStyle/>
                    <a:p>
                      <a:pPr algn="ctr"/>
                      <a:r>
                        <a:rPr lang="en-US" sz="1400" dirty="0">
                          <a:solidFill>
                            <a:srgbClr val="FF0000"/>
                          </a:solidFill>
                        </a:rPr>
                        <a:t>X</a:t>
                      </a:r>
                    </a:p>
                  </a:txBody>
                  <a:tcPr/>
                </a:tc>
                <a:extLst>
                  <a:ext uri="{0D108BD9-81ED-4DB2-BD59-A6C34878D82A}">
                    <a16:rowId xmlns:a16="http://schemas.microsoft.com/office/drawing/2014/main" val="2816762280"/>
                  </a:ext>
                </a:extLst>
              </a:tr>
            </a:tbl>
          </a:graphicData>
        </a:graphic>
      </p:graphicFrame>
      <p:sp>
        <p:nvSpPr>
          <p:cNvPr id="3" name="Footer Placeholder 2">
            <a:extLst>
              <a:ext uri="{FF2B5EF4-FFF2-40B4-BE49-F238E27FC236}">
                <a16:creationId xmlns:a16="http://schemas.microsoft.com/office/drawing/2014/main" id="{A44E350C-5B9A-534D-9B9A-910D1CF3E2DA}"/>
              </a:ext>
            </a:extLst>
          </p:cNvPr>
          <p:cNvSpPr>
            <a:spLocks noGrp="1"/>
          </p:cNvSpPr>
          <p:nvPr>
            <p:ph type="ftr" sz="quarter" idx="15"/>
          </p:nvPr>
        </p:nvSpPr>
        <p:spPr/>
        <p:txBody>
          <a:bodyPr/>
          <a:lstStyle/>
          <a:p>
            <a:r>
              <a:rPr lang="en-US">
                <a:solidFill>
                  <a:prstClr val="black"/>
                </a:solidFill>
              </a:rPr>
              <a:t> </a:t>
            </a:r>
          </a:p>
        </p:txBody>
      </p:sp>
      <p:pic>
        <p:nvPicPr>
          <p:cNvPr id="6" name="Picture 5">
            <a:extLst>
              <a:ext uri="{FF2B5EF4-FFF2-40B4-BE49-F238E27FC236}">
                <a16:creationId xmlns:a16="http://schemas.microsoft.com/office/drawing/2014/main" id="{B8906D40-0113-0676-B70B-F6F07C6ABD7E}"/>
              </a:ext>
            </a:extLst>
          </p:cNvPr>
          <p:cNvPicPr>
            <a:picLocks noChangeAspect="1"/>
          </p:cNvPicPr>
          <p:nvPr/>
        </p:nvPicPr>
        <p:blipFill>
          <a:blip r:embed="rId3"/>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26984030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a:xfrm>
            <a:off x="654676" y="118630"/>
            <a:ext cx="8229600" cy="990600"/>
          </a:xfrm>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Q&amp;A</a:t>
            </a:r>
            <a:endParaRPr lang="en-US" sz="3200" b="1" dirty="0">
              <a:solidFill>
                <a:schemeClr val="bg2">
                  <a:lumMod val="25000"/>
                </a:schemeClr>
              </a:solidFill>
              <a:latin typeface="Tahoma" pitchFamily="34" charset="0"/>
              <a:cs typeface="Tahoma" pitchFamily="34" charset="0"/>
            </a:endParaRPr>
          </a:p>
        </p:txBody>
      </p:sp>
      <p:sp>
        <p:nvSpPr>
          <p:cNvPr id="2" name="TextBox 1">
            <a:extLst>
              <a:ext uri="{FF2B5EF4-FFF2-40B4-BE49-F238E27FC236}">
                <a16:creationId xmlns:a16="http://schemas.microsoft.com/office/drawing/2014/main" id="{48B41E9E-3C4F-5E44-DC56-CAD53E2CA206}"/>
              </a:ext>
            </a:extLst>
          </p:cNvPr>
          <p:cNvSpPr txBox="1"/>
          <p:nvPr/>
        </p:nvSpPr>
        <p:spPr>
          <a:xfrm>
            <a:off x="3595146" y="1815338"/>
            <a:ext cx="556556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dirty="0">
                <a:latin typeface="Calibri"/>
                <a:ea typeface="Malgun Gothic"/>
              </a:rPr>
              <a:t>Thanks for your time!</a:t>
            </a:r>
            <a:endParaRPr lang="en-US" sz="4800" dirty="0"/>
          </a:p>
        </p:txBody>
      </p:sp>
      <p:sp>
        <p:nvSpPr>
          <p:cNvPr id="3" name="TextBox 2">
            <a:extLst>
              <a:ext uri="{FF2B5EF4-FFF2-40B4-BE49-F238E27FC236}">
                <a16:creationId xmlns:a16="http://schemas.microsoft.com/office/drawing/2014/main" id="{8B7133E0-F5E4-B482-E777-DA6115814ADF}"/>
              </a:ext>
            </a:extLst>
          </p:cNvPr>
          <p:cNvSpPr txBox="1"/>
          <p:nvPr/>
        </p:nvSpPr>
        <p:spPr>
          <a:xfrm>
            <a:off x="2792205" y="3332067"/>
            <a:ext cx="718110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err="1">
                <a:latin typeface="Calibri"/>
                <a:ea typeface="Malgun Gothic"/>
              </a:rPr>
              <a:t>CuPBoP</a:t>
            </a:r>
            <a:r>
              <a:rPr lang="en-US" sz="2400" dirty="0">
                <a:latin typeface="Calibri"/>
                <a:ea typeface="Malgun Gothic"/>
              </a:rPr>
              <a:t>(x86) is an open-source project on </a:t>
            </a:r>
            <a:r>
              <a:rPr lang="en-US" sz="2400" dirty="0" err="1">
                <a:latin typeface="Calibri"/>
                <a:ea typeface="Malgun Gothic"/>
              </a:rPr>
              <a:t>Github</a:t>
            </a:r>
            <a:r>
              <a:rPr lang="en-US" sz="2400" dirty="0">
                <a:latin typeface="Calibri"/>
                <a:ea typeface="Malgun Gothic"/>
              </a:rPr>
              <a:t>.</a:t>
            </a:r>
          </a:p>
          <a:p>
            <a:r>
              <a:rPr lang="en-US" sz="2400" dirty="0">
                <a:latin typeface="Calibri"/>
                <a:ea typeface="Malgun Gothic"/>
              </a:rPr>
              <a:t>	(Vortex </a:t>
            </a:r>
            <a:r>
              <a:rPr lang="en-US" sz="2400" dirty="0" err="1">
                <a:latin typeface="Calibri"/>
                <a:ea typeface="Malgun Gothic"/>
              </a:rPr>
              <a:t>CuPBoP</a:t>
            </a:r>
            <a:r>
              <a:rPr lang="en-US" sz="2400" dirty="0">
                <a:latin typeface="Calibri"/>
                <a:ea typeface="Malgun Gothic"/>
              </a:rPr>
              <a:t> is coming soon!) </a:t>
            </a:r>
            <a:endParaRPr lang="en-US" sz="2400" dirty="0"/>
          </a:p>
          <a:p>
            <a:r>
              <a:rPr lang="en-US" sz="2400" dirty="0">
                <a:latin typeface="Calibri"/>
                <a:ea typeface="Malgun Gothic"/>
              </a:rPr>
              <a:t>We welcome any kinds of contribution &amp; feedback.</a:t>
            </a:r>
            <a:endParaRPr lang="en-US" sz="2400" dirty="0"/>
          </a:p>
        </p:txBody>
      </p:sp>
      <p:sp>
        <p:nvSpPr>
          <p:cNvPr id="4" name="TextBox 3">
            <a:extLst>
              <a:ext uri="{FF2B5EF4-FFF2-40B4-BE49-F238E27FC236}">
                <a16:creationId xmlns:a16="http://schemas.microsoft.com/office/drawing/2014/main" id="{26F4AA3F-E5A1-FEAA-8CE9-EABCFEC2CDD5}"/>
              </a:ext>
            </a:extLst>
          </p:cNvPr>
          <p:cNvSpPr txBox="1"/>
          <p:nvPr/>
        </p:nvSpPr>
        <p:spPr>
          <a:xfrm>
            <a:off x="3037407" y="4848796"/>
            <a:ext cx="612330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latin typeface="Calibri"/>
                <a:ea typeface="Malgun Gothic"/>
              </a:rPr>
              <a:t>CuPBoP</a:t>
            </a:r>
            <a:r>
              <a:rPr lang="en-US" dirty="0">
                <a:latin typeface="Calibri"/>
                <a:ea typeface="Malgun Gothic"/>
              </a:rPr>
              <a:t> link: </a:t>
            </a:r>
            <a:r>
              <a:rPr lang="en-US" dirty="0">
                <a:latin typeface="Calibri"/>
                <a:ea typeface="Malgun Gothic"/>
                <a:hlinkClick r:id="rId3"/>
              </a:rPr>
              <a:t>https://github.com/cupbop/CuPBoP</a:t>
            </a:r>
            <a:endParaRPr lang="en-US" dirty="0"/>
          </a:p>
          <a:p>
            <a:r>
              <a:rPr lang="en-US" dirty="0">
                <a:latin typeface="Calibri"/>
                <a:ea typeface="Malgun Gothic"/>
              </a:rPr>
              <a:t>Related papers:</a:t>
            </a:r>
          </a:p>
          <a:p>
            <a:pPr marL="285750" indent="-285750">
              <a:buFont typeface="Arial"/>
              <a:buChar char="•"/>
            </a:pPr>
            <a:r>
              <a:rPr lang="en-US" dirty="0">
                <a:latin typeface="Calibri"/>
                <a:ea typeface="Malgun Gothic"/>
                <a:cs typeface="Calibri"/>
                <a:hlinkClick r:id="rId4"/>
              </a:rPr>
              <a:t>CuPBoP: CUDA for Parallelized and Broad-range Processors</a:t>
            </a:r>
            <a:endParaRPr lang="en-US" dirty="0"/>
          </a:p>
        </p:txBody>
      </p:sp>
      <p:pic>
        <p:nvPicPr>
          <p:cNvPr id="9" name="Picture 8">
            <a:extLst>
              <a:ext uri="{FF2B5EF4-FFF2-40B4-BE49-F238E27FC236}">
                <a16:creationId xmlns:a16="http://schemas.microsoft.com/office/drawing/2014/main" id="{24463CF4-F5C3-FAD6-2A8C-D3ECF8F8FA8C}"/>
              </a:ext>
            </a:extLst>
          </p:cNvPr>
          <p:cNvPicPr>
            <a:picLocks noChangeAspect="1"/>
          </p:cNvPicPr>
          <p:nvPr/>
        </p:nvPicPr>
        <p:blipFill>
          <a:blip r:embed="rId5"/>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39216671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39</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latin typeface="Calibri"/>
                <a:ea typeface="Malgun Gothic"/>
              </a:rPr>
              <a:t>Backup Slides</a:t>
            </a:r>
          </a:p>
        </p:txBody>
      </p:sp>
    </p:spTree>
    <p:extLst>
      <p:ext uri="{BB962C8B-B14F-4D97-AF65-F5344CB8AC3E}">
        <p14:creationId xmlns:p14="http://schemas.microsoft.com/office/powerpoint/2010/main" val="1421611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E7E0F1EA-7CBB-45E5-9BE7-8A01C7D75FE7}"/>
              </a:ext>
            </a:extLst>
          </p:cNvPr>
          <p:cNvSpPr>
            <a:spLocks noGrp="1" noChangeArrowheads="1"/>
          </p:cNvSpPr>
          <p:nvPr>
            <p:ph type="title"/>
          </p:nvPr>
        </p:nvSpPr>
        <p:spPr>
          <a:xfrm>
            <a:off x="555598" y="360108"/>
            <a:ext cx="5604335" cy="788657"/>
          </a:xfrm>
        </p:spPr>
        <p:txBody>
          <a:bodyPr vert="horz" anchor="b" anchorCtr="0">
            <a:normAutofit/>
          </a:bodyPr>
          <a:lstStyle/>
          <a:p>
            <a:r>
              <a:rPr lang="en-US" sz="3200" b="1" dirty="0">
                <a:solidFill>
                  <a:schemeClr val="bg2">
                    <a:lumMod val="25000"/>
                  </a:schemeClr>
                </a:solidFill>
                <a:latin typeface="Tahoma" pitchFamily="34" charset="0"/>
                <a:cs typeface="Tahoma" pitchFamily="34" charset="0"/>
              </a:rPr>
              <a:t>CUDA is popular for HPC</a:t>
            </a:r>
          </a:p>
        </p:txBody>
      </p:sp>
      <p:sp>
        <p:nvSpPr>
          <p:cNvPr id="5" name="TextBox 3">
            <a:extLst>
              <a:ext uri="{FF2B5EF4-FFF2-40B4-BE49-F238E27FC236}">
                <a16:creationId xmlns:a16="http://schemas.microsoft.com/office/drawing/2014/main" id="{FEE728BD-BD76-A627-DEC6-7D7B99E36B61}"/>
              </a:ext>
            </a:extLst>
          </p:cNvPr>
          <p:cNvSpPr txBox="1"/>
          <p:nvPr/>
        </p:nvSpPr>
        <p:spPr>
          <a:xfrm>
            <a:off x="350996" y="4639131"/>
            <a:ext cx="239402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Hardware</a:t>
            </a:r>
            <a:endParaRPr lang="en-US" sz="2800" dirty="0">
              <a:cs typeface="Arial"/>
            </a:endParaRPr>
          </a:p>
        </p:txBody>
      </p:sp>
      <p:pic>
        <p:nvPicPr>
          <p:cNvPr id="6" name="Picture 5" descr="Logo, company name&#10;&#10;Description automatically generated">
            <a:extLst>
              <a:ext uri="{FF2B5EF4-FFF2-40B4-BE49-F238E27FC236}">
                <a16:creationId xmlns:a16="http://schemas.microsoft.com/office/drawing/2014/main" id="{51F2BBF9-2E77-871E-ADD3-465C7929BD7D}"/>
              </a:ext>
            </a:extLst>
          </p:cNvPr>
          <p:cNvPicPr>
            <a:picLocks noChangeAspect="1"/>
          </p:cNvPicPr>
          <p:nvPr/>
        </p:nvPicPr>
        <p:blipFill>
          <a:blip r:embed="rId3"/>
          <a:stretch>
            <a:fillRect/>
          </a:stretch>
        </p:blipFill>
        <p:spPr>
          <a:xfrm>
            <a:off x="4118028" y="2252159"/>
            <a:ext cx="1046218" cy="985004"/>
          </a:xfrm>
          <a:prstGeom prst="rect">
            <a:avLst/>
          </a:prstGeom>
        </p:spPr>
      </p:pic>
      <p:pic>
        <p:nvPicPr>
          <p:cNvPr id="7" name="Picture 6" descr="Logo, company name&#10;&#10;Description automatically generated">
            <a:extLst>
              <a:ext uri="{FF2B5EF4-FFF2-40B4-BE49-F238E27FC236}">
                <a16:creationId xmlns:a16="http://schemas.microsoft.com/office/drawing/2014/main" id="{240A5319-6365-0539-474E-097551469D10}"/>
              </a:ext>
            </a:extLst>
          </p:cNvPr>
          <p:cNvPicPr>
            <a:picLocks noChangeAspect="1"/>
          </p:cNvPicPr>
          <p:nvPr/>
        </p:nvPicPr>
        <p:blipFill>
          <a:blip r:embed="rId4"/>
          <a:stretch>
            <a:fillRect/>
          </a:stretch>
        </p:blipFill>
        <p:spPr>
          <a:xfrm>
            <a:off x="8282221" y="2321196"/>
            <a:ext cx="1244142" cy="578121"/>
          </a:xfrm>
          <a:prstGeom prst="rect">
            <a:avLst/>
          </a:prstGeom>
        </p:spPr>
      </p:pic>
      <p:pic>
        <p:nvPicPr>
          <p:cNvPr id="13" name="Graphic 38" descr="Group of men outline">
            <a:extLst>
              <a:ext uri="{FF2B5EF4-FFF2-40B4-BE49-F238E27FC236}">
                <a16:creationId xmlns:a16="http://schemas.microsoft.com/office/drawing/2014/main" id="{D3D9156A-6AC2-57D6-A9E0-493F4836FFE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197131" y="1260087"/>
            <a:ext cx="631680" cy="631680"/>
          </a:xfrm>
          <a:prstGeom prst="rect">
            <a:avLst/>
          </a:prstGeom>
        </p:spPr>
      </p:pic>
      <p:pic>
        <p:nvPicPr>
          <p:cNvPr id="15" name="Graphic 38" descr="Group of men outline">
            <a:extLst>
              <a:ext uri="{FF2B5EF4-FFF2-40B4-BE49-F238E27FC236}">
                <a16:creationId xmlns:a16="http://schemas.microsoft.com/office/drawing/2014/main" id="{D4ED2AFA-5C1C-11E4-9D2A-B8546FC3974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18232" y="1260087"/>
            <a:ext cx="631680" cy="631680"/>
          </a:xfrm>
          <a:prstGeom prst="rect">
            <a:avLst/>
          </a:prstGeom>
        </p:spPr>
      </p:pic>
      <p:pic>
        <p:nvPicPr>
          <p:cNvPr id="16" name="Graphic 38" descr="Group of men outline">
            <a:extLst>
              <a:ext uri="{FF2B5EF4-FFF2-40B4-BE49-F238E27FC236}">
                <a16:creationId xmlns:a16="http://schemas.microsoft.com/office/drawing/2014/main" id="{96CD07E4-EB30-7C14-7764-0E74B119752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447411" y="1276242"/>
            <a:ext cx="631680" cy="631680"/>
          </a:xfrm>
          <a:prstGeom prst="rect">
            <a:avLst/>
          </a:prstGeom>
        </p:spPr>
      </p:pic>
      <p:pic>
        <p:nvPicPr>
          <p:cNvPr id="17" name="Picture 16" descr="Logo, company name&#10;&#10;Description automatically generated">
            <a:extLst>
              <a:ext uri="{FF2B5EF4-FFF2-40B4-BE49-F238E27FC236}">
                <a16:creationId xmlns:a16="http://schemas.microsoft.com/office/drawing/2014/main" id="{7DB8DB9F-5ACE-353E-5005-8D5CB067705E}"/>
              </a:ext>
            </a:extLst>
          </p:cNvPr>
          <p:cNvPicPr>
            <a:picLocks noChangeAspect="1"/>
          </p:cNvPicPr>
          <p:nvPr/>
        </p:nvPicPr>
        <p:blipFill>
          <a:blip r:embed="rId7"/>
          <a:stretch>
            <a:fillRect/>
          </a:stretch>
        </p:blipFill>
        <p:spPr>
          <a:xfrm>
            <a:off x="6534177" y="2320254"/>
            <a:ext cx="1454970" cy="633686"/>
          </a:xfrm>
          <a:prstGeom prst="rect">
            <a:avLst/>
          </a:prstGeom>
        </p:spPr>
      </p:pic>
      <p:pic>
        <p:nvPicPr>
          <p:cNvPr id="18" name="Graphic 38" descr="Group of men outline">
            <a:extLst>
              <a:ext uri="{FF2B5EF4-FFF2-40B4-BE49-F238E27FC236}">
                <a16:creationId xmlns:a16="http://schemas.microsoft.com/office/drawing/2014/main" id="{42D3DDD6-F9A3-A75A-21DC-6D13CB29577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58034" y="1293990"/>
            <a:ext cx="591291" cy="591291"/>
          </a:xfrm>
          <a:prstGeom prst="rect">
            <a:avLst/>
          </a:prstGeom>
        </p:spPr>
      </p:pic>
      <p:cxnSp>
        <p:nvCxnSpPr>
          <p:cNvPr id="19" name="Straight Arrow Connector 18">
            <a:extLst>
              <a:ext uri="{FF2B5EF4-FFF2-40B4-BE49-F238E27FC236}">
                <a16:creationId xmlns:a16="http://schemas.microsoft.com/office/drawing/2014/main" id="{4903C316-C852-3DC0-59B6-4E070A8714B1}"/>
              </a:ext>
            </a:extLst>
          </p:cNvPr>
          <p:cNvCxnSpPr>
            <a:cxnSpLocks/>
          </p:cNvCxnSpPr>
          <p:nvPr/>
        </p:nvCxnSpPr>
        <p:spPr>
          <a:xfrm flipV="1">
            <a:off x="1389528" y="3747962"/>
            <a:ext cx="9123755" cy="19201"/>
          </a:xfrm>
          <a:prstGeom prst="straightConnector1">
            <a:avLst/>
          </a:prstGeom>
          <a:ln/>
        </p:spPr>
        <p:style>
          <a:lnRef idx="3">
            <a:schemeClr val="accent3"/>
          </a:lnRef>
          <a:fillRef idx="0">
            <a:schemeClr val="accent3"/>
          </a:fillRef>
          <a:effectRef idx="2">
            <a:schemeClr val="accent3"/>
          </a:effectRef>
          <a:fontRef idx="minor">
            <a:schemeClr val="tx1"/>
          </a:fontRef>
        </p:style>
      </p:cxnSp>
      <p:pic>
        <p:nvPicPr>
          <p:cNvPr id="20" name="Graphic 38" descr="Group of men outline">
            <a:extLst>
              <a:ext uri="{FF2B5EF4-FFF2-40B4-BE49-F238E27FC236}">
                <a16:creationId xmlns:a16="http://schemas.microsoft.com/office/drawing/2014/main" id="{A34D5615-B0A3-C197-7E0E-CE9EEAD767A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50302" y="1260087"/>
            <a:ext cx="631680" cy="631680"/>
          </a:xfrm>
          <a:prstGeom prst="rect">
            <a:avLst/>
          </a:prstGeom>
        </p:spPr>
      </p:pic>
      <p:sp>
        <p:nvSpPr>
          <p:cNvPr id="24" name="TextBox 3">
            <a:extLst>
              <a:ext uri="{FF2B5EF4-FFF2-40B4-BE49-F238E27FC236}">
                <a16:creationId xmlns:a16="http://schemas.microsoft.com/office/drawing/2014/main" id="{52642982-F38C-D408-30A2-1CA3DEDAC1C3}"/>
              </a:ext>
            </a:extLst>
          </p:cNvPr>
          <p:cNvSpPr txBox="1"/>
          <p:nvPr/>
        </p:nvSpPr>
        <p:spPr>
          <a:xfrm>
            <a:off x="460045" y="2252159"/>
            <a:ext cx="1989440"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Software</a:t>
            </a:r>
          </a:p>
        </p:txBody>
      </p:sp>
      <p:cxnSp>
        <p:nvCxnSpPr>
          <p:cNvPr id="4" name="Straight Arrow Connector 3">
            <a:extLst>
              <a:ext uri="{FF2B5EF4-FFF2-40B4-BE49-F238E27FC236}">
                <a16:creationId xmlns:a16="http://schemas.microsoft.com/office/drawing/2014/main" id="{B775BB0E-B7AF-874C-15CE-532CCCAAB361}"/>
              </a:ext>
            </a:extLst>
          </p:cNvPr>
          <p:cNvCxnSpPr>
            <a:cxnSpLocks/>
          </p:cNvCxnSpPr>
          <p:nvPr/>
        </p:nvCxnSpPr>
        <p:spPr>
          <a:xfrm>
            <a:off x="6159933" y="1143001"/>
            <a:ext cx="0" cy="5117746"/>
          </a:xfrm>
          <a:prstGeom prst="straightConnector1">
            <a:avLst/>
          </a:prstGeom>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1283954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81A22-EF09-539E-9389-F63D9C9EF52E}"/>
              </a:ext>
            </a:extLst>
          </p:cNvPr>
          <p:cNvSpPr>
            <a:spLocks noGrp="1"/>
          </p:cNvSpPr>
          <p:nvPr>
            <p:ph type="title"/>
          </p:nvPr>
        </p:nvSpPr>
        <p:spPr/>
        <p:txBody>
          <a:bodyPr/>
          <a:lstStyle/>
          <a:p>
            <a:r>
              <a:rPr lang="en-US" dirty="0"/>
              <a:t>Experiments: benchmark coverage</a:t>
            </a:r>
          </a:p>
        </p:txBody>
      </p:sp>
      <p:sp>
        <p:nvSpPr>
          <p:cNvPr id="3" name="Date Placeholder 2">
            <a:extLst>
              <a:ext uri="{FF2B5EF4-FFF2-40B4-BE49-F238E27FC236}">
                <a16:creationId xmlns:a16="http://schemas.microsoft.com/office/drawing/2014/main" id="{40900A97-819E-DA70-7246-C614B93CB730}"/>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F43BCC10-AAD4-DCF0-6AC9-1EC48DCE41E5}"/>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CA6AF35F-B0C5-9DE2-FB49-68D9D149DDFC}"/>
              </a:ext>
            </a:extLst>
          </p:cNvPr>
          <p:cNvSpPr>
            <a:spLocks noGrp="1"/>
          </p:cNvSpPr>
          <p:nvPr>
            <p:ph type="sldNum" sz="quarter" idx="12"/>
          </p:nvPr>
        </p:nvSpPr>
        <p:spPr/>
        <p:txBody>
          <a:bodyPr/>
          <a:lstStyle/>
          <a:p>
            <a:fld id="{50A1F2BF-3486-439A-BAAC-7A570DEABF85}" type="slidenum">
              <a:rPr lang="en-US"/>
              <a:pPr/>
              <a:t>40</a:t>
            </a:fld>
            <a:endParaRPr lang="en-US"/>
          </a:p>
        </p:txBody>
      </p:sp>
      <p:sp>
        <p:nvSpPr>
          <p:cNvPr id="7" name="TextBox 6">
            <a:extLst>
              <a:ext uri="{FF2B5EF4-FFF2-40B4-BE49-F238E27FC236}">
                <a16:creationId xmlns:a16="http://schemas.microsoft.com/office/drawing/2014/main" id="{16D9CA10-FB2B-5F79-7548-0D9E626B3AC7}"/>
              </a:ext>
            </a:extLst>
          </p:cNvPr>
          <p:cNvSpPr txBox="1"/>
          <p:nvPr/>
        </p:nvSpPr>
        <p:spPr>
          <a:xfrm>
            <a:off x="3255146" y="4793942"/>
            <a:ext cx="523227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err="1">
                <a:latin typeface="Calibri"/>
                <a:ea typeface="Malgun Gothic"/>
              </a:rPr>
              <a:t>CuPBoP</a:t>
            </a:r>
            <a:r>
              <a:rPr lang="en-US" sz="2400" dirty="0">
                <a:latin typeface="Calibri"/>
                <a:ea typeface="Malgun Gothic"/>
              </a:rPr>
              <a:t> achieves the highest coverage.</a:t>
            </a:r>
            <a:endParaRPr lang="en-US" dirty="0"/>
          </a:p>
        </p:txBody>
      </p:sp>
      <p:graphicFrame>
        <p:nvGraphicFramePr>
          <p:cNvPr id="6" name="Table 8">
            <a:extLst>
              <a:ext uri="{FF2B5EF4-FFF2-40B4-BE49-F238E27FC236}">
                <a16:creationId xmlns:a16="http://schemas.microsoft.com/office/drawing/2014/main" id="{F9C7D3C2-3796-2986-B64F-99E3C65A84F6}"/>
              </a:ext>
            </a:extLst>
          </p:cNvPr>
          <p:cNvGraphicFramePr>
            <a:graphicFrameLocks noGrp="1"/>
          </p:cNvGraphicFramePr>
          <p:nvPr/>
        </p:nvGraphicFramePr>
        <p:xfrm>
          <a:off x="2339636" y="1808825"/>
          <a:ext cx="7218000" cy="2069176"/>
        </p:xfrm>
        <a:graphic>
          <a:graphicData uri="http://schemas.openxmlformats.org/drawingml/2006/table">
            <a:tbl>
              <a:tblPr firstRow="1" bandRow="1">
                <a:tableStyleId>{5C22544A-7EE6-4342-B048-85BDC9FD1C3A}</a:tableStyleId>
              </a:tblPr>
              <a:tblGrid>
                <a:gridCol w="1980414">
                  <a:extLst>
                    <a:ext uri="{9D8B030D-6E8A-4147-A177-3AD203B41FA5}">
                      <a16:colId xmlns:a16="http://schemas.microsoft.com/office/drawing/2014/main" val="2702062785"/>
                    </a:ext>
                  </a:extLst>
                </a:gridCol>
                <a:gridCol w="1628586">
                  <a:extLst>
                    <a:ext uri="{9D8B030D-6E8A-4147-A177-3AD203B41FA5}">
                      <a16:colId xmlns:a16="http://schemas.microsoft.com/office/drawing/2014/main" val="3162094649"/>
                    </a:ext>
                  </a:extLst>
                </a:gridCol>
                <a:gridCol w="1804500">
                  <a:extLst>
                    <a:ext uri="{9D8B030D-6E8A-4147-A177-3AD203B41FA5}">
                      <a16:colId xmlns:a16="http://schemas.microsoft.com/office/drawing/2014/main" val="2839242530"/>
                    </a:ext>
                  </a:extLst>
                </a:gridCol>
                <a:gridCol w="1804500">
                  <a:extLst>
                    <a:ext uri="{9D8B030D-6E8A-4147-A177-3AD203B41FA5}">
                      <a16:colId xmlns:a16="http://schemas.microsoft.com/office/drawing/2014/main" val="1520053764"/>
                    </a:ext>
                  </a:extLst>
                </a:gridCol>
              </a:tblGrid>
              <a:tr h="707224">
                <a:tc>
                  <a:txBody>
                    <a:bodyPr/>
                    <a:lstStyle/>
                    <a:p>
                      <a:pPr algn="ctr"/>
                      <a:endParaRPr lang="en-US" sz="2400" dirty="0"/>
                    </a:p>
                  </a:txBody>
                  <a:tcPr/>
                </a:tc>
                <a:tc>
                  <a:txBody>
                    <a:bodyPr/>
                    <a:lstStyle/>
                    <a:p>
                      <a:pPr algn="ctr"/>
                      <a:r>
                        <a:rPr lang="en-US" sz="2400" dirty="0"/>
                        <a:t>DPC++</a:t>
                      </a:r>
                    </a:p>
                  </a:txBody>
                  <a:tcPr/>
                </a:tc>
                <a:tc>
                  <a:txBody>
                    <a:bodyPr/>
                    <a:lstStyle/>
                    <a:p>
                      <a:pPr algn="ctr"/>
                      <a:r>
                        <a:rPr lang="en-US" sz="2400" dirty="0"/>
                        <a:t>HIP-CPU</a:t>
                      </a:r>
                    </a:p>
                  </a:txBody>
                  <a:tcPr/>
                </a:tc>
                <a:tc>
                  <a:txBody>
                    <a:bodyPr/>
                    <a:lstStyle/>
                    <a:p>
                      <a:pPr algn="ctr"/>
                      <a:r>
                        <a:rPr lang="en-US" sz="2400" dirty="0" err="1"/>
                        <a:t>CuPBoP</a:t>
                      </a:r>
                    </a:p>
                  </a:txBody>
                  <a:tcPr/>
                </a:tc>
                <a:extLst>
                  <a:ext uri="{0D108BD9-81ED-4DB2-BD59-A6C34878D82A}">
                    <a16:rowId xmlns:a16="http://schemas.microsoft.com/office/drawing/2014/main" val="2769032161"/>
                  </a:ext>
                </a:extLst>
              </a:tr>
              <a:tr h="707224">
                <a:tc>
                  <a:txBody>
                    <a:bodyPr/>
                    <a:lstStyle/>
                    <a:p>
                      <a:pPr algn="ctr"/>
                      <a:r>
                        <a:rPr lang="en-US" sz="2400" dirty="0" err="1"/>
                        <a:t>Rodinia</a:t>
                      </a:r>
                      <a:r>
                        <a:rPr lang="en-US" sz="2400" dirty="0"/>
                        <a:t>-GPU</a:t>
                      </a:r>
                    </a:p>
                  </a:txBody>
                  <a:tcPr/>
                </a:tc>
                <a:tc>
                  <a:txBody>
                    <a:bodyPr/>
                    <a:lstStyle/>
                    <a:p>
                      <a:pPr algn="ctr"/>
                      <a:r>
                        <a:rPr lang="en-US" sz="2400" dirty="0"/>
                        <a:t>56.5</a:t>
                      </a:r>
                    </a:p>
                  </a:txBody>
                  <a:tcPr/>
                </a:tc>
                <a:tc>
                  <a:txBody>
                    <a:bodyPr/>
                    <a:lstStyle/>
                    <a:p>
                      <a:pPr algn="ctr"/>
                      <a:r>
                        <a:rPr lang="en-US" sz="2400" dirty="0"/>
                        <a:t>56.5</a:t>
                      </a:r>
                    </a:p>
                  </a:txBody>
                  <a:tcPr/>
                </a:tc>
                <a:tc>
                  <a:txBody>
                    <a:bodyPr/>
                    <a:lstStyle/>
                    <a:p>
                      <a:pPr algn="ctr"/>
                      <a:r>
                        <a:rPr lang="en-US" sz="2400" dirty="0"/>
                        <a:t>73.9</a:t>
                      </a:r>
                    </a:p>
                  </a:txBody>
                  <a:tcPr/>
                </a:tc>
                <a:extLst>
                  <a:ext uri="{0D108BD9-81ED-4DB2-BD59-A6C34878D82A}">
                    <a16:rowId xmlns:a16="http://schemas.microsoft.com/office/drawing/2014/main" val="2233999238"/>
                  </a:ext>
                </a:extLst>
              </a:tr>
              <a:tr h="654728">
                <a:tc>
                  <a:txBody>
                    <a:bodyPr/>
                    <a:lstStyle/>
                    <a:p>
                      <a:pPr algn="ctr"/>
                      <a:r>
                        <a:rPr lang="en-US" sz="2400" dirty="0"/>
                        <a:t>Crystal</a:t>
                      </a:r>
                    </a:p>
                  </a:txBody>
                  <a:tcPr/>
                </a:tc>
                <a:tc>
                  <a:txBody>
                    <a:bodyPr/>
                    <a:lstStyle/>
                    <a:p>
                      <a:pPr algn="ctr"/>
                      <a:r>
                        <a:rPr lang="en-US" sz="2400" dirty="0"/>
                        <a:t>0</a:t>
                      </a:r>
                    </a:p>
                  </a:txBody>
                  <a:tcPr/>
                </a:tc>
                <a:tc>
                  <a:txBody>
                    <a:bodyPr/>
                    <a:lstStyle/>
                    <a:p>
                      <a:pPr algn="ctr"/>
                      <a:r>
                        <a:rPr lang="en-US" sz="2400" dirty="0"/>
                        <a:t>76.9</a:t>
                      </a:r>
                    </a:p>
                  </a:txBody>
                  <a:tcPr/>
                </a:tc>
                <a:tc>
                  <a:txBody>
                    <a:bodyPr/>
                    <a:lstStyle/>
                    <a:p>
                      <a:pPr algn="ctr"/>
                      <a:r>
                        <a:rPr lang="en-US" sz="2400" dirty="0"/>
                        <a:t>100</a:t>
                      </a:r>
                    </a:p>
                  </a:txBody>
                  <a:tcPr/>
                </a:tc>
                <a:extLst>
                  <a:ext uri="{0D108BD9-81ED-4DB2-BD59-A6C34878D82A}">
                    <a16:rowId xmlns:a16="http://schemas.microsoft.com/office/drawing/2014/main" val="3578756278"/>
                  </a:ext>
                </a:extLst>
              </a:tr>
            </a:tbl>
          </a:graphicData>
        </a:graphic>
      </p:graphicFrame>
      <p:pic>
        <p:nvPicPr>
          <p:cNvPr id="8" name="Picture 7">
            <a:extLst>
              <a:ext uri="{FF2B5EF4-FFF2-40B4-BE49-F238E27FC236}">
                <a16:creationId xmlns:a16="http://schemas.microsoft.com/office/drawing/2014/main" id="{B58E597A-B132-09FF-F4C4-68C7D374575A}"/>
              </a:ext>
            </a:extLst>
          </p:cNvPr>
          <p:cNvPicPr>
            <a:picLocks noChangeAspect="1"/>
          </p:cNvPicPr>
          <p:nvPr/>
        </p:nvPicPr>
        <p:blipFill>
          <a:blip r:embed="rId2"/>
          <a:stretch>
            <a:fillRect/>
          </a:stretch>
        </p:blipFill>
        <p:spPr>
          <a:xfrm>
            <a:off x="7525394" y="78816"/>
            <a:ext cx="2987888" cy="562584"/>
          </a:xfrm>
          <a:prstGeom prst="rect">
            <a:avLst/>
          </a:prstGeom>
        </p:spPr>
      </p:pic>
    </p:spTree>
    <p:extLst>
      <p:ext uri="{BB962C8B-B14F-4D97-AF65-F5344CB8AC3E}">
        <p14:creationId xmlns:p14="http://schemas.microsoft.com/office/powerpoint/2010/main" val="18999308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81A22-EF09-539E-9389-F63D9C9EF52E}"/>
              </a:ext>
            </a:extLst>
          </p:cNvPr>
          <p:cNvSpPr>
            <a:spLocks noGrp="1"/>
          </p:cNvSpPr>
          <p:nvPr>
            <p:ph type="title"/>
          </p:nvPr>
        </p:nvSpPr>
        <p:spPr/>
        <p:txBody>
          <a:bodyPr/>
          <a:lstStyle/>
          <a:p>
            <a:r>
              <a:rPr lang="en-US" dirty="0"/>
              <a:t>Experiments: performance</a:t>
            </a:r>
          </a:p>
        </p:txBody>
      </p:sp>
      <p:sp>
        <p:nvSpPr>
          <p:cNvPr id="3" name="Date Placeholder 2">
            <a:extLst>
              <a:ext uri="{FF2B5EF4-FFF2-40B4-BE49-F238E27FC236}">
                <a16:creationId xmlns:a16="http://schemas.microsoft.com/office/drawing/2014/main" id="{40900A97-819E-DA70-7246-C614B93CB730}"/>
              </a:ext>
            </a:extLst>
          </p:cNvPr>
          <p:cNvSpPr>
            <a:spLocks noGrp="1"/>
          </p:cNvSpPr>
          <p:nvPr>
            <p:ph type="dt" sz="half" idx="4294967295"/>
          </p:nvPr>
        </p:nvSpPr>
        <p:spPr>
          <a:xfrm>
            <a:off x="8534400" y="6356350"/>
            <a:ext cx="3052064" cy="365760"/>
          </a:xfrm>
        </p:spPr>
        <p:txBody>
          <a:bodyPr/>
          <a:lstStyle/>
          <a:p>
            <a:endParaRPr lang="en-US" altLang="zh-CN"/>
          </a:p>
        </p:txBody>
      </p:sp>
      <p:sp>
        <p:nvSpPr>
          <p:cNvPr id="4" name="Footer Placeholder 3">
            <a:extLst>
              <a:ext uri="{FF2B5EF4-FFF2-40B4-BE49-F238E27FC236}">
                <a16:creationId xmlns:a16="http://schemas.microsoft.com/office/drawing/2014/main" id="{F43BCC10-AAD4-DCF0-6AC9-1EC48DCE41E5}"/>
              </a:ext>
            </a:extLst>
          </p:cNvPr>
          <p:cNvSpPr>
            <a:spLocks noGrp="1"/>
          </p:cNvSpPr>
          <p:nvPr>
            <p:ph type="ftr" sz="quarter" idx="4294967295"/>
          </p:nvPr>
        </p:nvSpPr>
        <p:spPr>
          <a:xfrm>
            <a:off x="2133600" y="6356350"/>
            <a:ext cx="4673600" cy="365760"/>
          </a:xfrm>
        </p:spPr>
        <p:txBody>
          <a:bodyPr/>
          <a:lstStyle/>
          <a:p>
            <a:endParaRPr lang="en-US" altLang="zh-CN"/>
          </a:p>
        </p:txBody>
      </p:sp>
      <p:sp>
        <p:nvSpPr>
          <p:cNvPr id="5" name="Slide Number Placeholder 4">
            <a:extLst>
              <a:ext uri="{FF2B5EF4-FFF2-40B4-BE49-F238E27FC236}">
                <a16:creationId xmlns:a16="http://schemas.microsoft.com/office/drawing/2014/main" id="{CA6AF35F-B0C5-9DE2-FB49-68D9D149DDFC}"/>
              </a:ext>
            </a:extLst>
          </p:cNvPr>
          <p:cNvSpPr>
            <a:spLocks noGrp="1"/>
          </p:cNvSpPr>
          <p:nvPr>
            <p:ph type="sldNum" sz="quarter" idx="12"/>
          </p:nvPr>
        </p:nvSpPr>
        <p:spPr/>
        <p:txBody>
          <a:bodyPr/>
          <a:lstStyle/>
          <a:p>
            <a:fld id="{50A1F2BF-3486-439A-BAAC-7A570DEABF85}" type="slidenum">
              <a:rPr lang="en-US"/>
              <a:pPr/>
              <a:t>41</a:t>
            </a:fld>
            <a:endParaRPr lang="en-US"/>
          </a:p>
        </p:txBody>
      </p:sp>
      <p:pic>
        <p:nvPicPr>
          <p:cNvPr id="8" name="Picture 8" descr="Chart, bar chart&#10;&#10;Description automatically generated">
            <a:extLst>
              <a:ext uri="{FF2B5EF4-FFF2-40B4-BE49-F238E27FC236}">
                <a16:creationId xmlns:a16="http://schemas.microsoft.com/office/drawing/2014/main" id="{83A6F373-D2D9-F83A-6B0C-B9DFF7ACB22D}"/>
              </a:ext>
            </a:extLst>
          </p:cNvPr>
          <p:cNvPicPr>
            <a:picLocks noChangeAspect="1"/>
          </p:cNvPicPr>
          <p:nvPr/>
        </p:nvPicPr>
        <p:blipFill>
          <a:blip r:embed="rId2"/>
          <a:stretch>
            <a:fillRect/>
          </a:stretch>
        </p:blipFill>
        <p:spPr>
          <a:xfrm>
            <a:off x="3032095" y="1200854"/>
            <a:ext cx="5251141" cy="3013671"/>
          </a:xfrm>
          <a:prstGeom prst="rect">
            <a:avLst/>
          </a:prstGeom>
        </p:spPr>
      </p:pic>
      <p:sp>
        <p:nvSpPr>
          <p:cNvPr id="9" name="TextBox 8">
            <a:extLst>
              <a:ext uri="{FF2B5EF4-FFF2-40B4-BE49-F238E27FC236}">
                <a16:creationId xmlns:a16="http://schemas.microsoft.com/office/drawing/2014/main" id="{EF2425FC-639D-D41B-D836-1CC91827F029}"/>
              </a:ext>
            </a:extLst>
          </p:cNvPr>
          <p:cNvSpPr txBox="1"/>
          <p:nvPr/>
        </p:nvSpPr>
        <p:spPr>
          <a:xfrm>
            <a:off x="2245311" y="4716263"/>
            <a:ext cx="8422688"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err="1">
                <a:latin typeface="Calibri"/>
                <a:ea typeface="Malgun Gothic"/>
                <a:cs typeface="Calibri"/>
              </a:rPr>
              <a:t>CuPBoP</a:t>
            </a:r>
            <a:r>
              <a:rPr lang="en-US" sz="2000" dirty="0">
                <a:latin typeface="Calibri"/>
                <a:ea typeface="Malgun Gothic"/>
                <a:cs typeface="Calibri"/>
              </a:rPr>
              <a:t> is 7.83x/4.25x times faster than HIP-CPU on AArch64/RISC-V.</a:t>
            </a:r>
          </a:p>
          <a:p>
            <a:r>
              <a:rPr lang="en-US" sz="2000" dirty="0" err="1">
                <a:latin typeface="Calibri"/>
                <a:ea typeface="Malgun Gothic"/>
                <a:cs typeface="Calibri"/>
              </a:rPr>
              <a:t>CuPBoP</a:t>
            </a:r>
            <a:r>
              <a:rPr lang="en-US" sz="2000" dirty="0">
                <a:latin typeface="Calibri"/>
                <a:ea typeface="Malgun Gothic"/>
                <a:cs typeface="Calibri"/>
              </a:rPr>
              <a:t> is 2.28x faster than DPC++ and 3.36x faster than HIP-CPU on x86.</a:t>
            </a:r>
          </a:p>
        </p:txBody>
      </p:sp>
      <p:pic>
        <p:nvPicPr>
          <p:cNvPr id="6" name="Picture 5">
            <a:extLst>
              <a:ext uri="{FF2B5EF4-FFF2-40B4-BE49-F238E27FC236}">
                <a16:creationId xmlns:a16="http://schemas.microsoft.com/office/drawing/2014/main" id="{1482E34F-53CB-2D74-D81A-7FD992F8195D}"/>
              </a:ext>
            </a:extLst>
          </p:cNvPr>
          <p:cNvPicPr>
            <a:picLocks noChangeAspect="1"/>
          </p:cNvPicPr>
          <p:nvPr/>
        </p:nvPicPr>
        <p:blipFill>
          <a:blip r:embed="rId3"/>
          <a:stretch>
            <a:fillRect/>
          </a:stretch>
        </p:blipFill>
        <p:spPr>
          <a:xfrm>
            <a:off x="7525394" y="78816"/>
            <a:ext cx="2987888" cy="562584"/>
          </a:xfrm>
          <a:prstGeom prst="rect">
            <a:avLst/>
          </a:prstGeom>
        </p:spPr>
      </p:pic>
    </p:spTree>
    <p:extLst>
      <p:ext uri="{BB962C8B-B14F-4D97-AF65-F5344CB8AC3E}">
        <p14:creationId xmlns:p14="http://schemas.microsoft.com/office/powerpoint/2010/main" val="24818175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8A5F7-770B-7B38-923F-8443B387C124}"/>
              </a:ext>
            </a:extLst>
          </p:cNvPr>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a:bodyPr>
          <a:lstStyle/>
          <a:p>
            <a:r>
              <a:rPr lang="en-US" sz="3200" b="1" dirty="0">
                <a:ln w="9000" cmpd="sng">
                  <a:solidFill>
                    <a:srgbClr val="203A4E"/>
                  </a:solidFill>
                  <a:prstDash val="solid"/>
                </a:ln>
                <a:solidFill>
                  <a:srgbClr val="203A4E"/>
                </a:solidFill>
                <a:effectLst>
                  <a:reflection blurRad="12700" stA="28000" endPos="45000" dist="1000" dir="5400000" sy="-100000" algn="bl" rotWithShape="0"/>
                </a:effectLst>
                <a:latin typeface="Tahoma" pitchFamily="34" charset="0"/>
                <a:ea typeface="Tahoma" pitchFamily="34" charset="0"/>
                <a:cs typeface="Tahoma" pitchFamily="34" charset="0"/>
              </a:rPr>
              <a:t>Future works</a:t>
            </a:r>
          </a:p>
        </p:txBody>
      </p:sp>
      <p:sp>
        <p:nvSpPr>
          <p:cNvPr id="6" name="TextBox 5">
            <a:extLst>
              <a:ext uri="{FF2B5EF4-FFF2-40B4-BE49-F238E27FC236}">
                <a16:creationId xmlns:a16="http://schemas.microsoft.com/office/drawing/2014/main" id="{E209471A-539A-5D1B-AD4B-69DE68ED6478}"/>
              </a:ext>
            </a:extLst>
          </p:cNvPr>
          <p:cNvSpPr txBox="1"/>
          <p:nvPr/>
        </p:nvSpPr>
        <p:spPr>
          <a:xfrm>
            <a:off x="780675" y="1366897"/>
            <a:ext cx="10415777"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3200" dirty="0">
                <a:latin typeface="Calibri"/>
                <a:ea typeface="Malgun Gothic"/>
              </a:rPr>
              <a:t>Optimize </a:t>
            </a:r>
            <a:r>
              <a:rPr lang="en-US" sz="3200" dirty="0" err="1">
                <a:latin typeface="Calibri"/>
                <a:ea typeface="Malgun Gothic"/>
              </a:rPr>
              <a:t>CuPBoP</a:t>
            </a:r>
            <a:r>
              <a:rPr lang="en-US" sz="3200" dirty="0">
                <a:latin typeface="Calibri"/>
                <a:ea typeface="Malgun Gothic"/>
              </a:rPr>
              <a:t> performance</a:t>
            </a:r>
          </a:p>
          <a:p>
            <a:pPr marL="285750" indent="-285750">
              <a:buFont typeface="Arial"/>
              <a:buChar char="•"/>
            </a:pPr>
            <a:r>
              <a:rPr lang="en-US" sz="3200" dirty="0">
                <a:latin typeface="Calibri"/>
                <a:ea typeface="Malgun Gothic"/>
              </a:rPr>
              <a:t>Support CUDA libraries (e.g., </a:t>
            </a:r>
            <a:r>
              <a:rPr lang="en-US" sz="3200" dirty="0" err="1">
                <a:latin typeface="Calibri"/>
                <a:ea typeface="Malgun Gothic"/>
              </a:rPr>
              <a:t>cuBLAS</a:t>
            </a:r>
            <a:r>
              <a:rPr lang="en-US" sz="3200" dirty="0">
                <a:latin typeface="Calibri"/>
                <a:ea typeface="Malgun Gothic"/>
              </a:rPr>
              <a:t>, </a:t>
            </a:r>
            <a:r>
              <a:rPr lang="en-US" sz="3200" dirty="0" err="1">
                <a:latin typeface="Calibri"/>
                <a:ea typeface="Malgun Gothic"/>
              </a:rPr>
              <a:t>cuDNN</a:t>
            </a:r>
            <a:r>
              <a:rPr lang="en-US" sz="3200" dirty="0">
                <a:latin typeface="Calibri"/>
                <a:ea typeface="Malgun Gothic"/>
              </a:rPr>
              <a:t>...);</a:t>
            </a:r>
          </a:p>
          <a:p>
            <a:pPr marL="285750" indent="-285750">
              <a:buFont typeface="Arial"/>
              <a:buChar char="•"/>
            </a:pPr>
            <a:r>
              <a:rPr lang="en-US" sz="3200" dirty="0">
                <a:latin typeface="Calibri"/>
                <a:ea typeface="Malgun Gothic"/>
              </a:rPr>
              <a:t>Can we execute CUDA programs on other devices faster than NVIDIA-GPUs?</a:t>
            </a:r>
            <a:endParaRPr lang="en-US" sz="3200" dirty="0"/>
          </a:p>
        </p:txBody>
      </p:sp>
      <p:pic>
        <p:nvPicPr>
          <p:cNvPr id="12" name="Picture 11">
            <a:extLst>
              <a:ext uri="{FF2B5EF4-FFF2-40B4-BE49-F238E27FC236}">
                <a16:creationId xmlns:a16="http://schemas.microsoft.com/office/drawing/2014/main" id="{5FFB8770-CE88-345A-2F5E-ACD739B33C18}"/>
              </a:ext>
            </a:extLst>
          </p:cNvPr>
          <p:cNvPicPr>
            <a:picLocks noChangeAspect="1"/>
          </p:cNvPicPr>
          <p:nvPr/>
        </p:nvPicPr>
        <p:blipFill>
          <a:blip r:embed="rId2"/>
          <a:stretch>
            <a:fillRect/>
          </a:stretch>
        </p:blipFill>
        <p:spPr>
          <a:xfrm>
            <a:off x="536914" y="6324633"/>
            <a:ext cx="2210868" cy="416280"/>
          </a:xfrm>
          <a:prstGeom prst="rect">
            <a:avLst/>
          </a:prstGeom>
        </p:spPr>
      </p:pic>
    </p:spTree>
    <p:extLst>
      <p:ext uri="{BB962C8B-B14F-4D97-AF65-F5344CB8AC3E}">
        <p14:creationId xmlns:p14="http://schemas.microsoft.com/office/powerpoint/2010/main" val="3297956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E7E0F1EA-7CBB-45E5-9BE7-8A01C7D75FE7}"/>
              </a:ext>
            </a:extLst>
          </p:cNvPr>
          <p:cNvSpPr>
            <a:spLocks noGrp="1" noChangeArrowheads="1"/>
          </p:cNvSpPr>
          <p:nvPr>
            <p:ph type="title"/>
          </p:nvPr>
        </p:nvSpPr>
        <p:spPr>
          <a:xfrm>
            <a:off x="410632" y="314304"/>
            <a:ext cx="6481598" cy="796735"/>
          </a:xfrm>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But NVIDIA GPU may be</a:t>
            </a:r>
            <a:r>
              <a:rPr lang="ko-KR" altLang="en-US" sz="3200" b="1" dirty="0">
                <a:solidFill>
                  <a:schemeClr val="bg2">
                    <a:lumMod val="25000"/>
                  </a:schemeClr>
                </a:solidFill>
                <a:latin typeface="Tahoma" pitchFamily="34" charset="0"/>
                <a:cs typeface="Tahoma" pitchFamily="34" charset="0"/>
              </a:rPr>
              <a:t> </a:t>
            </a:r>
            <a:r>
              <a:rPr lang="en-US" altLang="zh-CN" sz="3200" b="1" dirty="0">
                <a:solidFill>
                  <a:schemeClr val="bg2">
                    <a:lumMod val="25000"/>
                  </a:schemeClr>
                </a:solidFill>
                <a:latin typeface="Tahoma" pitchFamily="34" charset="0"/>
                <a:cs typeface="Tahoma" pitchFamily="34" charset="0"/>
              </a:rPr>
              <a:t>not</a:t>
            </a:r>
          </a:p>
        </p:txBody>
      </p:sp>
      <p:pic>
        <p:nvPicPr>
          <p:cNvPr id="21" name="Picture 21" descr="A picture containing text&#10;&#10;Description automatically generated">
            <a:extLst>
              <a:ext uri="{FF2B5EF4-FFF2-40B4-BE49-F238E27FC236}">
                <a16:creationId xmlns:a16="http://schemas.microsoft.com/office/drawing/2014/main" id="{524BF298-ABF4-060D-3093-A1F273429D78}"/>
              </a:ext>
            </a:extLst>
          </p:cNvPr>
          <p:cNvPicPr>
            <a:picLocks noGrp="1" noChangeAspect="1"/>
          </p:cNvPicPr>
          <p:nvPr>
            <p:ph sz="quarter" idx="4294967295"/>
          </p:nvPr>
        </p:nvPicPr>
        <p:blipFill>
          <a:blip r:embed="rId3"/>
          <a:stretch>
            <a:fillRect/>
          </a:stretch>
        </p:blipFill>
        <p:spPr>
          <a:xfrm>
            <a:off x="6660238" y="3945146"/>
            <a:ext cx="1122791" cy="1043655"/>
          </a:xfrm>
        </p:spPr>
      </p:pic>
      <p:pic>
        <p:nvPicPr>
          <p:cNvPr id="22" name="Picture 22" descr="A picture containing text, electronics&#10;&#10;Description automatically generated">
            <a:extLst>
              <a:ext uri="{FF2B5EF4-FFF2-40B4-BE49-F238E27FC236}">
                <a16:creationId xmlns:a16="http://schemas.microsoft.com/office/drawing/2014/main" id="{E5706B54-2B65-BBE4-36FC-E3858802C2C9}"/>
              </a:ext>
            </a:extLst>
          </p:cNvPr>
          <p:cNvPicPr>
            <a:picLocks noChangeAspect="1"/>
          </p:cNvPicPr>
          <p:nvPr/>
        </p:nvPicPr>
        <p:blipFill>
          <a:blip r:embed="rId4"/>
          <a:stretch>
            <a:fillRect/>
          </a:stretch>
        </p:blipFill>
        <p:spPr>
          <a:xfrm>
            <a:off x="7894911" y="4819674"/>
            <a:ext cx="1248821" cy="918258"/>
          </a:xfrm>
          <a:prstGeom prst="rect">
            <a:avLst/>
          </a:prstGeom>
        </p:spPr>
      </p:pic>
      <p:pic>
        <p:nvPicPr>
          <p:cNvPr id="23" name="Picture 23" descr="A picture containing text, electronics, circuit&#10;&#10;Description automatically generated">
            <a:extLst>
              <a:ext uri="{FF2B5EF4-FFF2-40B4-BE49-F238E27FC236}">
                <a16:creationId xmlns:a16="http://schemas.microsoft.com/office/drawing/2014/main" id="{6511D679-71DF-ECF8-53B6-A93C766A7519}"/>
              </a:ext>
            </a:extLst>
          </p:cNvPr>
          <p:cNvPicPr>
            <a:picLocks noChangeAspect="1"/>
          </p:cNvPicPr>
          <p:nvPr/>
        </p:nvPicPr>
        <p:blipFill>
          <a:blip r:embed="rId5"/>
          <a:stretch>
            <a:fillRect/>
          </a:stretch>
        </p:blipFill>
        <p:spPr>
          <a:xfrm>
            <a:off x="8020117" y="4003424"/>
            <a:ext cx="1115538" cy="814043"/>
          </a:xfrm>
          <a:prstGeom prst="rect">
            <a:avLst/>
          </a:prstGeom>
        </p:spPr>
      </p:pic>
      <p:pic>
        <p:nvPicPr>
          <p:cNvPr id="25" name="Picture 25" descr="A picture containing graphical user interface&#10;&#10;Description automatically generated">
            <a:extLst>
              <a:ext uri="{FF2B5EF4-FFF2-40B4-BE49-F238E27FC236}">
                <a16:creationId xmlns:a16="http://schemas.microsoft.com/office/drawing/2014/main" id="{0AE6B9F9-2250-AC0C-4F1D-3A0349A8328E}"/>
              </a:ext>
            </a:extLst>
          </p:cNvPr>
          <p:cNvPicPr>
            <a:picLocks noChangeAspect="1"/>
          </p:cNvPicPr>
          <p:nvPr/>
        </p:nvPicPr>
        <p:blipFill>
          <a:blip r:embed="rId6"/>
          <a:stretch>
            <a:fillRect/>
          </a:stretch>
        </p:blipFill>
        <p:spPr>
          <a:xfrm>
            <a:off x="3561206" y="4196814"/>
            <a:ext cx="1769833" cy="1170418"/>
          </a:xfrm>
          <a:prstGeom prst="rect">
            <a:avLst/>
          </a:prstGeom>
        </p:spPr>
      </p:pic>
      <p:pic>
        <p:nvPicPr>
          <p:cNvPr id="3" name="Graphic 38" descr="Group of men outline">
            <a:extLst>
              <a:ext uri="{FF2B5EF4-FFF2-40B4-BE49-F238E27FC236}">
                <a16:creationId xmlns:a16="http://schemas.microsoft.com/office/drawing/2014/main" id="{A2F005D5-2F09-AD58-2D1F-D96B5174391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081446" y="5629067"/>
            <a:ext cx="631680" cy="631680"/>
          </a:xfrm>
          <a:prstGeom prst="rect">
            <a:avLst/>
          </a:prstGeom>
        </p:spPr>
      </p:pic>
      <p:pic>
        <p:nvPicPr>
          <p:cNvPr id="8" name="Graphic 38" descr="Group of men outline">
            <a:extLst>
              <a:ext uri="{FF2B5EF4-FFF2-40B4-BE49-F238E27FC236}">
                <a16:creationId xmlns:a16="http://schemas.microsoft.com/office/drawing/2014/main" id="{6596D0E9-E212-882E-2BDD-DC41DD01C80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02547" y="5629067"/>
            <a:ext cx="631680" cy="631680"/>
          </a:xfrm>
          <a:prstGeom prst="rect">
            <a:avLst/>
          </a:prstGeom>
        </p:spPr>
      </p:pic>
      <p:pic>
        <p:nvPicPr>
          <p:cNvPr id="10" name="Graphic 38" descr="Group of men outline">
            <a:extLst>
              <a:ext uri="{FF2B5EF4-FFF2-40B4-BE49-F238E27FC236}">
                <a16:creationId xmlns:a16="http://schemas.microsoft.com/office/drawing/2014/main" id="{66076E93-D03B-30B2-A7D0-280C5886328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331726" y="5645222"/>
            <a:ext cx="631680" cy="631680"/>
          </a:xfrm>
          <a:prstGeom prst="rect">
            <a:avLst/>
          </a:prstGeom>
        </p:spPr>
      </p:pic>
      <p:pic>
        <p:nvPicPr>
          <p:cNvPr id="12" name="Graphic 38" descr="Group of men outline">
            <a:extLst>
              <a:ext uri="{FF2B5EF4-FFF2-40B4-BE49-F238E27FC236}">
                <a16:creationId xmlns:a16="http://schemas.microsoft.com/office/drawing/2014/main" id="{CAFEEC90-04E8-D03C-311B-7B650F4EBE2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934617" y="5629067"/>
            <a:ext cx="631680" cy="631680"/>
          </a:xfrm>
          <a:prstGeom prst="rect">
            <a:avLst/>
          </a:prstGeom>
        </p:spPr>
      </p:pic>
      <p:pic>
        <p:nvPicPr>
          <p:cNvPr id="26" name="Graphic 38" descr="Group of men outline">
            <a:extLst>
              <a:ext uri="{FF2B5EF4-FFF2-40B4-BE49-F238E27FC236}">
                <a16:creationId xmlns:a16="http://schemas.microsoft.com/office/drawing/2014/main" id="{59B76FA2-A02D-0196-968F-19F25484D62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66659" y="5466142"/>
            <a:ext cx="591291" cy="591291"/>
          </a:xfrm>
          <a:prstGeom prst="rect">
            <a:avLst/>
          </a:prstGeom>
        </p:spPr>
      </p:pic>
      <p:sp>
        <p:nvSpPr>
          <p:cNvPr id="9" name="TextBox 3">
            <a:extLst>
              <a:ext uri="{FF2B5EF4-FFF2-40B4-BE49-F238E27FC236}">
                <a16:creationId xmlns:a16="http://schemas.microsoft.com/office/drawing/2014/main" id="{0279ACC8-A9CA-3B9A-E200-F7A7BCD8AD58}"/>
              </a:ext>
            </a:extLst>
          </p:cNvPr>
          <p:cNvSpPr txBox="1"/>
          <p:nvPr/>
        </p:nvSpPr>
        <p:spPr>
          <a:xfrm>
            <a:off x="350996" y="4639131"/>
            <a:ext cx="239402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Hardware</a:t>
            </a:r>
            <a:endParaRPr lang="en-US" sz="2800" dirty="0">
              <a:cs typeface="Arial"/>
            </a:endParaRPr>
          </a:p>
        </p:txBody>
      </p:sp>
      <p:sp>
        <p:nvSpPr>
          <p:cNvPr id="11" name="TextBox 3">
            <a:extLst>
              <a:ext uri="{FF2B5EF4-FFF2-40B4-BE49-F238E27FC236}">
                <a16:creationId xmlns:a16="http://schemas.microsoft.com/office/drawing/2014/main" id="{E6363EDB-FB1C-6B92-1C87-4867ED9B3872}"/>
              </a:ext>
            </a:extLst>
          </p:cNvPr>
          <p:cNvSpPr txBox="1"/>
          <p:nvPr/>
        </p:nvSpPr>
        <p:spPr>
          <a:xfrm>
            <a:off x="460045" y="2252159"/>
            <a:ext cx="1989440"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Software</a:t>
            </a:r>
          </a:p>
        </p:txBody>
      </p:sp>
      <p:cxnSp>
        <p:nvCxnSpPr>
          <p:cNvPr id="4" name="Straight Arrow Connector 3">
            <a:extLst>
              <a:ext uri="{FF2B5EF4-FFF2-40B4-BE49-F238E27FC236}">
                <a16:creationId xmlns:a16="http://schemas.microsoft.com/office/drawing/2014/main" id="{6BB77598-A7AD-87C4-0BBA-809355E72614}"/>
              </a:ext>
            </a:extLst>
          </p:cNvPr>
          <p:cNvCxnSpPr>
            <a:cxnSpLocks/>
          </p:cNvCxnSpPr>
          <p:nvPr/>
        </p:nvCxnSpPr>
        <p:spPr>
          <a:xfrm flipV="1">
            <a:off x="1389528" y="3747962"/>
            <a:ext cx="9123755" cy="19201"/>
          </a:xfrm>
          <a:prstGeom prst="straightConnector1">
            <a:avLst/>
          </a:prstGeom>
          <a:ln/>
        </p:spPr>
        <p:style>
          <a:lnRef idx="3">
            <a:schemeClr val="accent3"/>
          </a:lnRef>
          <a:fillRef idx="0">
            <a:schemeClr val="accent3"/>
          </a:fillRef>
          <a:effectRef idx="2">
            <a:schemeClr val="accent3"/>
          </a:effectRef>
          <a:fontRef idx="minor">
            <a:schemeClr val="tx1"/>
          </a:fontRef>
        </p:style>
      </p:cxnSp>
      <p:cxnSp>
        <p:nvCxnSpPr>
          <p:cNvPr id="5" name="Straight Arrow Connector 4">
            <a:extLst>
              <a:ext uri="{FF2B5EF4-FFF2-40B4-BE49-F238E27FC236}">
                <a16:creationId xmlns:a16="http://schemas.microsoft.com/office/drawing/2014/main" id="{868ED288-3E19-8F75-7E81-E725E88FD04E}"/>
              </a:ext>
            </a:extLst>
          </p:cNvPr>
          <p:cNvCxnSpPr>
            <a:cxnSpLocks/>
          </p:cNvCxnSpPr>
          <p:nvPr/>
        </p:nvCxnSpPr>
        <p:spPr>
          <a:xfrm>
            <a:off x="6159933" y="1143001"/>
            <a:ext cx="0" cy="5117746"/>
          </a:xfrm>
          <a:prstGeom prst="straightConnector1">
            <a:avLst/>
          </a:prstGeom>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342478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E7E0F1EA-7CBB-45E5-9BE7-8A01C7D75FE7}"/>
              </a:ext>
            </a:extLst>
          </p:cNvPr>
          <p:cNvSpPr>
            <a:spLocks noGrp="1" noChangeArrowheads="1"/>
          </p:cNvSpPr>
          <p:nvPr>
            <p:ph type="title"/>
          </p:nvPr>
        </p:nvSpPr>
        <p:spPr>
          <a:xfrm>
            <a:off x="320407" y="261166"/>
            <a:ext cx="6481598" cy="796735"/>
          </a:xfrm>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Motivation</a:t>
            </a:r>
          </a:p>
        </p:txBody>
      </p:sp>
      <p:pic>
        <p:nvPicPr>
          <p:cNvPr id="21" name="Picture 21" descr="A picture containing text&#10;&#10;Description automatically generated">
            <a:extLst>
              <a:ext uri="{FF2B5EF4-FFF2-40B4-BE49-F238E27FC236}">
                <a16:creationId xmlns:a16="http://schemas.microsoft.com/office/drawing/2014/main" id="{524BF298-ABF4-060D-3093-A1F273429D78}"/>
              </a:ext>
            </a:extLst>
          </p:cNvPr>
          <p:cNvPicPr>
            <a:picLocks noGrp="1" noChangeAspect="1"/>
          </p:cNvPicPr>
          <p:nvPr>
            <p:ph sz="quarter" idx="4294967295"/>
          </p:nvPr>
        </p:nvPicPr>
        <p:blipFill>
          <a:blip r:embed="rId3"/>
          <a:stretch>
            <a:fillRect/>
          </a:stretch>
        </p:blipFill>
        <p:spPr>
          <a:xfrm>
            <a:off x="6660238" y="3945146"/>
            <a:ext cx="1122791" cy="1043655"/>
          </a:xfrm>
        </p:spPr>
      </p:pic>
      <p:pic>
        <p:nvPicPr>
          <p:cNvPr id="6" name="Picture 5" descr="Logo, company name&#10;&#10;Description automatically generated">
            <a:extLst>
              <a:ext uri="{FF2B5EF4-FFF2-40B4-BE49-F238E27FC236}">
                <a16:creationId xmlns:a16="http://schemas.microsoft.com/office/drawing/2014/main" id="{51F2BBF9-2E77-871E-ADD3-465C7929BD7D}"/>
              </a:ext>
            </a:extLst>
          </p:cNvPr>
          <p:cNvPicPr>
            <a:picLocks noChangeAspect="1"/>
          </p:cNvPicPr>
          <p:nvPr/>
        </p:nvPicPr>
        <p:blipFill>
          <a:blip r:embed="rId4"/>
          <a:stretch>
            <a:fillRect/>
          </a:stretch>
        </p:blipFill>
        <p:spPr>
          <a:xfrm>
            <a:off x="4118028" y="2252159"/>
            <a:ext cx="1046218" cy="985004"/>
          </a:xfrm>
          <a:prstGeom prst="rect">
            <a:avLst/>
          </a:prstGeom>
        </p:spPr>
      </p:pic>
      <p:pic>
        <p:nvPicPr>
          <p:cNvPr id="7" name="Picture 6" descr="Logo, company name&#10;&#10;Description automatically generated">
            <a:extLst>
              <a:ext uri="{FF2B5EF4-FFF2-40B4-BE49-F238E27FC236}">
                <a16:creationId xmlns:a16="http://schemas.microsoft.com/office/drawing/2014/main" id="{240A5319-6365-0539-474E-097551469D10}"/>
              </a:ext>
            </a:extLst>
          </p:cNvPr>
          <p:cNvPicPr>
            <a:picLocks noChangeAspect="1"/>
          </p:cNvPicPr>
          <p:nvPr/>
        </p:nvPicPr>
        <p:blipFill>
          <a:blip r:embed="rId5"/>
          <a:stretch>
            <a:fillRect/>
          </a:stretch>
        </p:blipFill>
        <p:spPr>
          <a:xfrm>
            <a:off x="8282221" y="2321196"/>
            <a:ext cx="1244142" cy="578121"/>
          </a:xfrm>
          <a:prstGeom prst="rect">
            <a:avLst/>
          </a:prstGeom>
        </p:spPr>
      </p:pic>
      <p:pic>
        <p:nvPicPr>
          <p:cNvPr id="13" name="Graphic 38" descr="Group of men outline">
            <a:extLst>
              <a:ext uri="{FF2B5EF4-FFF2-40B4-BE49-F238E27FC236}">
                <a16:creationId xmlns:a16="http://schemas.microsoft.com/office/drawing/2014/main" id="{D3D9156A-6AC2-57D6-A9E0-493F4836FFE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197131" y="1260087"/>
            <a:ext cx="631680" cy="631680"/>
          </a:xfrm>
          <a:prstGeom prst="rect">
            <a:avLst/>
          </a:prstGeom>
        </p:spPr>
      </p:pic>
      <p:pic>
        <p:nvPicPr>
          <p:cNvPr id="15" name="Graphic 38" descr="Group of men outline">
            <a:extLst>
              <a:ext uri="{FF2B5EF4-FFF2-40B4-BE49-F238E27FC236}">
                <a16:creationId xmlns:a16="http://schemas.microsoft.com/office/drawing/2014/main" id="{D4ED2AFA-5C1C-11E4-9D2A-B8546FC3974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818232" y="1260087"/>
            <a:ext cx="631680" cy="631680"/>
          </a:xfrm>
          <a:prstGeom prst="rect">
            <a:avLst/>
          </a:prstGeom>
        </p:spPr>
      </p:pic>
      <p:pic>
        <p:nvPicPr>
          <p:cNvPr id="16" name="Graphic 38" descr="Group of men outline">
            <a:extLst>
              <a:ext uri="{FF2B5EF4-FFF2-40B4-BE49-F238E27FC236}">
                <a16:creationId xmlns:a16="http://schemas.microsoft.com/office/drawing/2014/main" id="{96CD07E4-EB30-7C14-7764-0E74B119752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447411" y="1276242"/>
            <a:ext cx="631680" cy="631680"/>
          </a:xfrm>
          <a:prstGeom prst="rect">
            <a:avLst/>
          </a:prstGeom>
        </p:spPr>
      </p:pic>
      <p:pic>
        <p:nvPicPr>
          <p:cNvPr id="17" name="Picture 16" descr="Logo, company name&#10;&#10;Description automatically generated">
            <a:extLst>
              <a:ext uri="{FF2B5EF4-FFF2-40B4-BE49-F238E27FC236}">
                <a16:creationId xmlns:a16="http://schemas.microsoft.com/office/drawing/2014/main" id="{7DB8DB9F-5ACE-353E-5005-8D5CB067705E}"/>
              </a:ext>
            </a:extLst>
          </p:cNvPr>
          <p:cNvPicPr>
            <a:picLocks noChangeAspect="1"/>
          </p:cNvPicPr>
          <p:nvPr/>
        </p:nvPicPr>
        <p:blipFill>
          <a:blip r:embed="rId8"/>
          <a:stretch>
            <a:fillRect/>
          </a:stretch>
        </p:blipFill>
        <p:spPr>
          <a:xfrm>
            <a:off x="6534177" y="2320254"/>
            <a:ext cx="1454970" cy="633686"/>
          </a:xfrm>
          <a:prstGeom prst="rect">
            <a:avLst/>
          </a:prstGeom>
        </p:spPr>
      </p:pic>
      <p:pic>
        <p:nvPicPr>
          <p:cNvPr id="18" name="Graphic 38" descr="Group of men outline">
            <a:extLst>
              <a:ext uri="{FF2B5EF4-FFF2-40B4-BE49-F238E27FC236}">
                <a16:creationId xmlns:a16="http://schemas.microsoft.com/office/drawing/2014/main" id="{42D3DDD6-F9A3-A75A-21DC-6D13CB29577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58034" y="1293990"/>
            <a:ext cx="591291" cy="591291"/>
          </a:xfrm>
          <a:prstGeom prst="rect">
            <a:avLst/>
          </a:prstGeom>
        </p:spPr>
      </p:pic>
      <p:pic>
        <p:nvPicPr>
          <p:cNvPr id="20" name="Graphic 38" descr="Group of men outline">
            <a:extLst>
              <a:ext uri="{FF2B5EF4-FFF2-40B4-BE49-F238E27FC236}">
                <a16:creationId xmlns:a16="http://schemas.microsoft.com/office/drawing/2014/main" id="{A34D5615-B0A3-C197-7E0E-CE9EEAD767A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50302" y="1260087"/>
            <a:ext cx="631680" cy="631680"/>
          </a:xfrm>
          <a:prstGeom prst="rect">
            <a:avLst/>
          </a:prstGeom>
        </p:spPr>
      </p:pic>
      <p:pic>
        <p:nvPicPr>
          <p:cNvPr id="22" name="Picture 22" descr="A picture containing text, electronics&#10;&#10;Description automatically generated">
            <a:extLst>
              <a:ext uri="{FF2B5EF4-FFF2-40B4-BE49-F238E27FC236}">
                <a16:creationId xmlns:a16="http://schemas.microsoft.com/office/drawing/2014/main" id="{E5706B54-2B65-BBE4-36FC-E3858802C2C9}"/>
              </a:ext>
            </a:extLst>
          </p:cNvPr>
          <p:cNvPicPr>
            <a:picLocks noChangeAspect="1"/>
          </p:cNvPicPr>
          <p:nvPr/>
        </p:nvPicPr>
        <p:blipFill>
          <a:blip r:embed="rId9"/>
          <a:stretch>
            <a:fillRect/>
          </a:stretch>
        </p:blipFill>
        <p:spPr>
          <a:xfrm>
            <a:off x="7894911" y="4819674"/>
            <a:ext cx="1248821" cy="918258"/>
          </a:xfrm>
          <a:prstGeom prst="rect">
            <a:avLst/>
          </a:prstGeom>
        </p:spPr>
      </p:pic>
      <p:pic>
        <p:nvPicPr>
          <p:cNvPr id="23" name="Picture 23" descr="A picture containing text, electronics, circuit&#10;&#10;Description automatically generated">
            <a:extLst>
              <a:ext uri="{FF2B5EF4-FFF2-40B4-BE49-F238E27FC236}">
                <a16:creationId xmlns:a16="http://schemas.microsoft.com/office/drawing/2014/main" id="{6511D679-71DF-ECF8-53B6-A93C766A7519}"/>
              </a:ext>
            </a:extLst>
          </p:cNvPr>
          <p:cNvPicPr>
            <a:picLocks noChangeAspect="1"/>
          </p:cNvPicPr>
          <p:nvPr/>
        </p:nvPicPr>
        <p:blipFill>
          <a:blip r:embed="rId10"/>
          <a:stretch>
            <a:fillRect/>
          </a:stretch>
        </p:blipFill>
        <p:spPr>
          <a:xfrm>
            <a:off x="8020117" y="4003424"/>
            <a:ext cx="1115538" cy="814043"/>
          </a:xfrm>
          <a:prstGeom prst="rect">
            <a:avLst/>
          </a:prstGeom>
        </p:spPr>
      </p:pic>
      <p:pic>
        <p:nvPicPr>
          <p:cNvPr id="25" name="Picture 25" descr="A picture containing graphical user interface&#10;&#10;Description automatically generated">
            <a:extLst>
              <a:ext uri="{FF2B5EF4-FFF2-40B4-BE49-F238E27FC236}">
                <a16:creationId xmlns:a16="http://schemas.microsoft.com/office/drawing/2014/main" id="{0AE6B9F9-2250-AC0C-4F1D-3A0349A8328E}"/>
              </a:ext>
            </a:extLst>
          </p:cNvPr>
          <p:cNvPicPr>
            <a:picLocks noChangeAspect="1"/>
          </p:cNvPicPr>
          <p:nvPr/>
        </p:nvPicPr>
        <p:blipFill>
          <a:blip r:embed="rId11"/>
          <a:stretch>
            <a:fillRect/>
          </a:stretch>
        </p:blipFill>
        <p:spPr>
          <a:xfrm>
            <a:off x="3561206" y="4196814"/>
            <a:ext cx="1769833" cy="1170418"/>
          </a:xfrm>
          <a:prstGeom prst="rect">
            <a:avLst/>
          </a:prstGeom>
        </p:spPr>
      </p:pic>
      <p:pic>
        <p:nvPicPr>
          <p:cNvPr id="3" name="Graphic 38" descr="Group of men outline">
            <a:extLst>
              <a:ext uri="{FF2B5EF4-FFF2-40B4-BE49-F238E27FC236}">
                <a16:creationId xmlns:a16="http://schemas.microsoft.com/office/drawing/2014/main" id="{A2F005D5-2F09-AD58-2D1F-D96B5174391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081446" y="5629067"/>
            <a:ext cx="631680" cy="631680"/>
          </a:xfrm>
          <a:prstGeom prst="rect">
            <a:avLst/>
          </a:prstGeom>
        </p:spPr>
      </p:pic>
      <p:pic>
        <p:nvPicPr>
          <p:cNvPr id="8" name="Graphic 38" descr="Group of men outline">
            <a:extLst>
              <a:ext uri="{FF2B5EF4-FFF2-40B4-BE49-F238E27FC236}">
                <a16:creationId xmlns:a16="http://schemas.microsoft.com/office/drawing/2014/main" id="{6596D0E9-E212-882E-2BDD-DC41DD01C80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02547" y="5629067"/>
            <a:ext cx="631680" cy="631680"/>
          </a:xfrm>
          <a:prstGeom prst="rect">
            <a:avLst/>
          </a:prstGeom>
        </p:spPr>
      </p:pic>
      <p:pic>
        <p:nvPicPr>
          <p:cNvPr id="10" name="Graphic 38" descr="Group of men outline">
            <a:extLst>
              <a:ext uri="{FF2B5EF4-FFF2-40B4-BE49-F238E27FC236}">
                <a16:creationId xmlns:a16="http://schemas.microsoft.com/office/drawing/2014/main" id="{66076E93-D03B-30B2-A7D0-280C588632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331726" y="5645222"/>
            <a:ext cx="631680" cy="631680"/>
          </a:xfrm>
          <a:prstGeom prst="rect">
            <a:avLst/>
          </a:prstGeom>
        </p:spPr>
      </p:pic>
      <p:pic>
        <p:nvPicPr>
          <p:cNvPr id="12" name="Graphic 38" descr="Group of men outline">
            <a:extLst>
              <a:ext uri="{FF2B5EF4-FFF2-40B4-BE49-F238E27FC236}">
                <a16:creationId xmlns:a16="http://schemas.microsoft.com/office/drawing/2014/main" id="{CAFEEC90-04E8-D03C-311B-7B650F4EBE2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934617" y="5629067"/>
            <a:ext cx="631680" cy="631680"/>
          </a:xfrm>
          <a:prstGeom prst="rect">
            <a:avLst/>
          </a:prstGeom>
        </p:spPr>
      </p:pic>
      <p:pic>
        <p:nvPicPr>
          <p:cNvPr id="26" name="Graphic 38" descr="Group of men outline">
            <a:extLst>
              <a:ext uri="{FF2B5EF4-FFF2-40B4-BE49-F238E27FC236}">
                <a16:creationId xmlns:a16="http://schemas.microsoft.com/office/drawing/2014/main" id="{59B76FA2-A02D-0196-968F-19F25484D62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66659" y="5466142"/>
            <a:ext cx="591291" cy="591291"/>
          </a:xfrm>
          <a:prstGeom prst="rect">
            <a:avLst/>
          </a:prstGeom>
        </p:spPr>
      </p:pic>
      <p:sp>
        <p:nvSpPr>
          <p:cNvPr id="9" name="TextBox 3">
            <a:extLst>
              <a:ext uri="{FF2B5EF4-FFF2-40B4-BE49-F238E27FC236}">
                <a16:creationId xmlns:a16="http://schemas.microsoft.com/office/drawing/2014/main" id="{0279ACC8-A9CA-3B9A-E200-F7A7BCD8AD58}"/>
              </a:ext>
            </a:extLst>
          </p:cNvPr>
          <p:cNvSpPr txBox="1"/>
          <p:nvPr/>
        </p:nvSpPr>
        <p:spPr>
          <a:xfrm>
            <a:off x="350996" y="4639131"/>
            <a:ext cx="2394023"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Hardware</a:t>
            </a:r>
            <a:endParaRPr lang="en-US" sz="2800" dirty="0">
              <a:cs typeface="Arial"/>
            </a:endParaRPr>
          </a:p>
        </p:txBody>
      </p:sp>
      <p:sp>
        <p:nvSpPr>
          <p:cNvPr id="11" name="TextBox 3">
            <a:extLst>
              <a:ext uri="{FF2B5EF4-FFF2-40B4-BE49-F238E27FC236}">
                <a16:creationId xmlns:a16="http://schemas.microsoft.com/office/drawing/2014/main" id="{E6363EDB-FB1C-6B92-1C87-4867ED9B3872}"/>
              </a:ext>
            </a:extLst>
          </p:cNvPr>
          <p:cNvSpPr txBox="1"/>
          <p:nvPr/>
        </p:nvSpPr>
        <p:spPr>
          <a:xfrm>
            <a:off x="460045" y="2252159"/>
            <a:ext cx="1989440"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dirty="0"/>
              <a:t>Software</a:t>
            </a:r>
          </a:p>
        </p:txBody>
      </p:sp>
      <p:sp>
        <p:nvSpPr>
          <p:cNvPr id="30" name="Rectangle 29">
            <a:extLst>
              <a:ext uri="{FF2B5EF4-FFF2-40B4-BE49-F238E27FC236}">
                <a16:creationId xmlns:a16="http://schemas.microsoft.com/office/drawing/2014/main" id="{135F917A-ECF7-5C8D-0F91-73871EAF928C}"/>
              </a:ext>
            </a:extLst>
          </p:cNvPr>
          <p:cNvSpPr/>
          <p:nvPr/>
        </p:nvSpPr>
        <p:spPr>
          <a:xfrm>
            <a:off x="2449485" y="3945145"/>
            <a:ext cx="3443316" cy="2253321"/>
          </a:xfrm>
          <a:prstGeom prst="rect">
            <a:avLst/>
          </a:prstGeom>
          <a:solidFill>
            <a:schemeClr val="bg1">
              <a:alpha val="75929"/>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66654301-3626-E211-1D79-BA6995E2A7A0}"/>
              </a:ext>
            </a:extLst>
          </p:cNvPr>
          <p:cNvSpPr/>
          <p:nvPr/>
        </p:nvSpPr>
        <p:spPr>
          <a:xfrm>
            <a:off x="6438702" y="1157961"/>
            <a:ext cx="3443316" cy="2253321"/>
          </a:xfrm>
          <a:prstGeom prst="rect">
            <a:avLst/>
          </a:prstGeom>
          <a:solidFill>
            <a:schemeClr val="bg1">
              <a:alpha val="75929"/>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E6A9314B-7F07-A839-D5D5-0E12C1703B93}"/>
              </a:ext>
            </a:extLst>
          </p:cNvPr>
          <p:cNvCxnSpPr>
            <a:cxnSpLocks/>
          </p:cNvCxnSpPr>
          <p:nvPr/>
        </p:nvCxnSpPr>
        <p:spPr>
          <a:xfrm flipV="1">
            <a:off x="1389528" y="3747962"/>
            <a:ext cx="9123755" cy="19201"/>
          </a:xfrm>
          <a:prstGeom prst="straightConnector1">
            <a:avLst/>
          </a:prstGeom>
          <a:ln/>
        </p:spPr>
        <p:style>
          <a:lnRef idx="3">
            <a:schemeClr val="accent3"/>
          </a:lnRef>
          <a:fillRef idx="0">
            <a:schemeClr val="accent3"/>
          </a:fillRef>
          <a:effectRef idx="2">
            <a:schemeClr val="accent3"/>
          </a:effectRef>
          <a:fontRef idx="minor">
            <a:schemeClr val="tx1"/>
          </a:fontRef>
        </p:style>
      </p:cxnSp>
      <p:cxnSp>
        <p:nvCxnSpPr>
          <p:cNvPr id="32" name="Straight Arrow Connector 31">
            <a:extLst>
              <a:ext uri="{FF2B5EF4-FFF2-40B4-BE49-F238E27FC236}">
                <a16:creationId xmlns:a16="http://schemas.microsoft.com/office/drawing/2014/main" id="{235D3584-81D6-88FB-555B-28330090C740}"/>
              </a:ext>
            </a:extLst>
          </p:cNvPr>
          <p:cNvCxnSpPr>
            <a:cxnSpLocks/>
          </p:cNvCxnSpPr>
          <p:nvPr/>
        </p:nvCxnSpPr>
        <p:spPr>
          <a:xfrm>
            <a:off x="6159933" y="1143001"/>
            <a:ext cx="0" cy="5117746"/>
          </a:xfrm>
          <a:prstGeom prst="straightConnector1">
            <a:avLst/>
          </a:prstGeom>
          <a:ln/>
        </p:spPr>
        <p:style>
          <a:lnRef idx="3">
            <a:schemeClr val="accent3"/>
          </a:lnRef>
          <a:fillRef idx="0">
            <a:schemeClr val="accent3"/>
          </a:fillRef>
          <a:effectRef idx="2">
            <a:schemeClr val="accent3"/>
          </a:effectRef>
          <a:fontRef idx="minor">
            <a:schemeClr val="tx1"/>
          </a:fontRef>
        </p:style>
      </p:cxnSp>
      <p:sp>
        <p:nvSpPr>
          <p:cNvPr id="29" name="Up-Down Arrow 28">
            <a:extLst>
              <a:ext uri="{FF2B5EF4-FFF2-40B4-BE49-F238E27FC236}">
                <a16:creationId xmlns:a16="http://schemas.microsoft.com/office/drawing/2014/main" id="{D2045B80-0C33-1D1E-8301-D3AC9B8F9D5C}"/>
              </a:ext>
            </a:extLst>
          </p:cNvPr>
          <p:cNvSpPr/>
          <p:nvPr/>
        </p:nvSpPr>
        <p:spPr>
          <a:xfrm rot="18817585">
            <a:off x="5806862" y="2704390"/>
            <a:ext cx="631680" cy="1932688"/>
          </a:xfrm>
          <a:prstGeom prst="up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7694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3" name="Title 1">
            <a:extLst>
              <a:ext uri="{FF2B5EF4-FFF2-40B4-BE49-F238E27FC236}">
                <a16:creationId xmlns:a16="http://schemas.microsoft.com/office/drawing/2014/main" id="{28A46988-0B9C-4C18-8EF8-F7DA8AF676BD}"/>
              </a:ext>
            </a:extLst>
          </p:cNvPr>
          <p:cNvSpPr>
            <a:spLocks noGrp="1" noChangeArrowheads="1"/>
          </p:cNvSpPr>
          <p:nvPr>
            <p:ph type="title"/>
          </p:nvPr>
        </p:nvSpPr>
        <p:spPr>
          <a:xfrm>
            <a:off x="249044" y="601535"/>
            <a:ext cx="10264238" cy="473625"/>
          </a:xfrm>
        </p:spPr>
        <p:txBody>
          <a:bodyPr vert="horz" anchor="b" anchorCtr="0">
            <a:normAutofit fontScale="90000"/>
          </a:bodyPr>
          <a:lstStyle/>
          <a:p>
            <a:r>
              <a:rPr lang="en-US" altLang="zh-CN" sz="3200" b="1" dirty="0">
                <a:solidFill>
                  <a:schemeClr val="bg2">
                    <a:lumMod val="25000"/>
                  </a:schemeClr>
                </a:solidFill>
                <a:latin typeface="Tahoma" pitchFamily="34" charset="0"/>
                <a:cs typeface="Tahoma" pitchFamily="34" charset="0"/>
              </a:rPr>
              <a:t>If CUDA can be executed in non-NVIDIA devices...</a:t>
            </a:r>
          </a:p>
        </p:txBody>
      </p:sp>
      <p:pic>
        <p:nvPicPr>
          <p:cNvPr id="2" name="Picture 2" descr="A picture containing text, white&#10;&#10;Description automatically generated">
            <a:extLst>
              <a:ext uri="{FF2B5EF4-FFF2-40B4-BE49-F238E27FC236}">
                <a16:creationId xmlns:a16="http://schemas.microsoft.com/office/drawing/2014/main" id="{FF82745D-13CD-6FEE-386F-A150CF4B4A68}"/>
              </a:ext>
            </a:extLst>
          </p:cNvPr>
          <p:cNvPicPr>
            <a:picLocks noGrp="1" noChangeAspect="1"/>
          </p:cNvPicPr>
          <p:nvPr>
            <p:ph sz="quarter" idx="13"/>
          </p:nvPr>
        </p:nvPicPr>
        <p:blipFill>
          <a:blip r:embed="rId3"/>
          <a:stretch>
            <a:fillRect/>
          </a:stretch>
        </p:blipFill>
        <p:spPr>
          <a:xfrm>
            <a:off x="3368839" y="3013656"/>
            <a:ext cx="5801719" cy="3013880"/>
          </a:xfrm>
        </p:spPr>
      </p:pic>
      <p:sp>
        <p:nvSpPr>
          <p:cNvPr id="6" name="TextBox 5">
            <a:extLst>
              <a:ext uri="{FF2B5EF4-FFF2-40B4-BE49-F238E27FC236}">
                <a16:creationId xmlns:a16="http://schemas.microsoft.com/office/drawing/2014/main" id="{CB3A10A0-BA66-F15F-9E3B-C6CE7E3EF416}"/>
              </a:ext>
            </a:extLst>
          </p:cNvPr>
          <p:cNvSpPr txBox="1"/>
          <p:nvPr/>
        </p:nvSpPr>
        <p:spPr>
          <a:xfrm>
            <a:off x="360430" y="1380908"/>
            <a:ext cx="11262732" cy="2246769"/>
          </a:xfrm>
          <a:prstGeom prst="rect">
            <a:avLst/>
          </a:prstGeom>
          <a:noFill/>
        </p:spPr>
        <p:txBody>
          <a:bodyPr wrap="square" rtlCol="0">
            <a:spAutoFit/>
          </a:bodyPr>
          <a:lstStyle/>
          <a:p>
            <a:pPr marL="285750" indent="-285750">
              <a:buFont typeface="Arial" panose="020B0604020202020204" pitchFamily="34" charset="0"/>
              <a:buChar char="•"/>
            </a:pPr>
            <a:r>
              <a:rPr lang="en-US" altLang="zh-CN" sz="2800" dirty="0">
                <a:latin typeface="Calibri"/>
                <a:ea typeface="Malgun Gothic"/>
                <a:cs typeface="+mn-cs"/>
              </a:rPr>
              <a:t>Other hardware vendors can benefit from the CUDA eco-system;</a:t>
            </a:r>
            <a:endParaRPr lang="en-US" altLang="zh-CN" sz="2800" dirty="0">
              <a:latin typeface="Calibri"/>
              <a:ea typeface="Malgun Gothic"/>
            </a:endParaRPr>
          </a:p>
          <a:p>
            <a:pPr marL="285750" indent="-285750">
              <a:buFont typeface="Arial" panose="020B0604020202020204" pitchFamily="34" charset="0"/>
              <a:buChar char="•"/>
            </a:pPr>
            <a:r>
              <a:rPr lang="en-US" altLang="zh-CN" sz="2800">
                <a:latin typeface="Calibri"/>
                <a:ea typeface="Malgun Gothic"/>
                <a:cs typeface="+mn-cs"/>
              </a:rPr>
              <a:t>Allow </a:t>
            </a:r>
            <a:r>
              <a:rPr lang="en-US" altLang="zh-CN" sz="2800" dirty="0">
                <a:latin typeface="Calibri"/>
                <a:ea typeface="Malgun Gothic"/>
                <a:cs typeface="+mn-cs"/>
              </a:rPr>
              <a:t>Single-Kernel-Multiple-Device on </a:t>
            </a:r>
            <a:r>
              <a:rPr lang="en-US" sz="2800" dirty="0">
                <a:latin typeface="Calibri"/>
                <a:ea typeface="Malgun Gothic"/>
                <a:cs typeface="+mn-cs"/>
              </a:rPr>
              <a:t>heterogeneous system;</a:t>
            </a:r>
          </a:p>
          <a:p>
            <a:pPr marL="285750" indent="-285750">
              <a:buFont typeface="Arial" panose="020B0604020202020204" pitchFamily="34" charset="0"/>
              <a:buChar char="•"/>
            </a:pPr>
            <a:r>
              <a:rPr lang="en-US" sz="2800" dirty="0">
                <a:latin typeface="Calibri"/>
                <a:ea typeface="Malgun Gothic"/>
                <a:cs typeface="+mn-cs"/>
              </a:rPr>
              <a:t>No need to migrate CUDA implementations;</a:t>
            </a:r>
          </a:p>
          <a:p>
            <a:pPr marL="285750" indent="-285750">
              <a:buClr>
                <a:srgbClr val="FFFFFF"/>
              </a:buClr>
              <a:buFont typeface="Arial" panose="020B0604020202020204" pitchFamily="34" charset="0"/>
              <a:buChar char="•"/>
            </a:pPr>
            <a:r>
              <a:rPr lang="en-US" sz="2800" dirty="0">
                <a:latin typeface="Calibri"/>
                <a:ea typeface="Malgun Gothic"/>
                <a:cs typeface="+mn-cs"/>
              </a:rPr>
              <a:t>…..</a:t>
            </a:r>
          </a:p>
          <a:p>
            <a:endParaRPr lang="en-US" sz="2800" dirty="0"/>
          </a:p>
        </p:txBody>
      </p:sp>
      <p:pic>
        <p:nvPicPr>
          <p:cNvPr id="4" name="Picture 3">
            <a:extLst>
              <a:ext uri="{FF2B5EF4-FFF2-40B4-BE49-F238E27FC236}">
                <a16:creationId xmlns:a16="http://schemas.microsoft.com/office/drawing/2014/main" id="{CC4858B4-B587-5F29-A672-BBE6C1E57E5B}"/>
              </a:ext>
            </a:extLst>
          </p:cNvPr>
          <p:cNvPicPr>
            <a:picLocks noChangeAspect="1"/>
          </p:cNvPicPr>
          <p:nvPr/>
        </p:nvPicPr>
        <p:blipFill>
          <a:blip r:embed="rId4"/>
          <a:stretch>
            <a:fillRect/>
          </a:stretch>
        </p:blipFill>
        <p:spPr>
          <a:xfrm>
            <a:off x="536914" y="6324633"/>
            <a:ext cx="2210868" cy="4162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2D4D738-757E-C936-DA33-9C2C72CE3AB1}"/>
              </a:ext>
            </a:extLst>
          </p:cNvPr>
          <p:cNvSpPr>
            <a:spLocks noGrp="1"/>
          </p:cNvSpPr>
          <p:nvPr>
            <p:ph type="sldNum" sz="quarter" idx="12"/>
          </p:nvPr>
        </p:nvSpPr>
        <p:spPr/>
        <p:txBody>
          <a:bodyPr/>
          <a:lstStyle/>
          <a:p>
            <a:fld id="{98BA76C5-F28D-4DDC-A6ED-4B440AF31B46}" type="slidenum">
              <a:rPr lang="en-US" smtClean="0"/>
              <a:pPr/>
              <a:t>8</a:t>
            </a:fld>
            <a:endParaRPr lang="en-US" dirty="0"/>
          </a:p>
        </p:txBody>
      </p:sp>
      <p:sp>
        <p:nvSpPr>
          <p:cNvPr id="9" name="TextBox 8">
            <a:extLst>
              <a:ext uri="{FF2B5EF4-FFF2-40B4-BE49-F238E27FC236}">
                <a16:creationId xmlns:a16="http://schemas.microsoft.com/office/drawing/2014/main" id="{178228C4-AFB2-2155-6114-09963C7447F9}"/>
              </a:ext>
            </a:extLst>
          </p:cNvPr>
          <p:cNvSpPr txBox="1"/>
          <p:nvPr/>
        </p:nvSpPr>
        <p:spPr>
          <a:xfrm>
            <a:off x="1846730" y="3044279"/>
            <a:ext cx="7268592"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latin typeface="Calibri"/>
                <a:ea typeface="Malgun Gothic"/>
              </a:rPr>
              <a:t>Related Works</a:t>
            </a:r>
          </a:p>
        </p:txBody>
      </p:sp>
    </p:spTree>
    <p:extLst>
      <p:ext uri="{BB962C8B-B14F-4D97-AF65-F5344CB8AC3E}">
        <p14:creationId xmlns:p14="http://schemas.microsoft.com/office/powerpoint/2010/main" val="526233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E1BBA34A-83A8-4883-A025-42F80AE0F3DA}"/>
              </a:ext>
            </a:extLst>
          </p:cNvPr>
          <p:cNvSpPr>
            <a:spLocks noGrp="1" noChangeArrowheads="1"/>
          </p:cNvSpPr>
          <p:nvPr>
            <p:ph type="title"/>
          </p:nvPr>
        </p:nvSpPr>
        <p:spPr/>
        <p:txBody>
          <a:bodyPr vert="horz" anchor="b" anchorCtr="0">
            <a:normAutofit/>
          </a:bodyPr>
          <a:lstStyle/>
          <a:p>
            <a:r>
              <a:rPr lang="en-US" altLang="zh-CN" sz="3200" b="1" dirty="0">
                <a:solidFill>
                  <a:schemeClr val="bg2">
                    <a:lumMod val="25000"/>
                  </a:schemeClr>
                </a:solidFill>
                <a:latin typeface="Tahoma" pitchFamily="34" charset="0"/>
                <a:cs typeface="Tahoma" pitchFamily="34" charset="0"/>
              </a:rPr>
              <a:t>CUDA compilation process</a:t>
            </a:r>
            <a:endParaRPr lang="en-US" sz="3200" b="1" dirty="0">
              <a:solidFill>
                <a:schemeClr val="bg2">
                  <a:lumMod val="25000"/>
                </a:schemeClr>
              </a:solidFill>
              <a:latin typeface="Tahoma" pitchFamily="34" charset="0"/>
              <a:cs typeface="Tahoma" pitchFamily="34" charset="0"/>
            </a:endParaRPr>
          </a:p>
        </p:txBody>
      </p:sp>
      <p:sp>
        <p:nvSpPr>
          <p:cNvPr id="39" name="Rectangle: Rounded Corners 11">
            <a:extLst>
              <a:ext uri="{FF2B5EF4-FFF2-40B4-BE49-F238E27FC236}">
                <a16:creationId xmlns:a16="http://schemas.microsoft.com/office/drawing/2014/main" id="{396125F0-D8D8-0C71-2383-151A6022AA81}"/>
              </a:ext>
            </a:extLst>
          </p:cNvPr>
          <p:cNvSpPr/>
          <p:nvPr/>
        </p:nvSpPr>
        <p:spPr>
          <a:xfrm>
            <a:off x="2085824" y="3596899"/>
            <a:ext cx="1683786" cy="1517344"/>
          </a:xfrm>
          <a:prstGeom prst="roundRect">
            <a:avLst/>
          </a:prstGeom>
          <a:solidFill>
            <a:srgbClr val="E7DEC9">
              <a:lumMod val="90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맑은 고딕"/>
              <a:cs typeface="Calibri"/>
            </a:endParaRPr>
          </a:p>
        </p:txBody>
      </p:sp>
      <p:sp>
        <p:nvSpPr>
          <p:cNvPr id="40" name="Rectangle: Rounded Corners 13">
            <a:extLst>
              <a:ext uri="{FF2B5EF4-FFF2-40B4-BE49-F238E27FC236}">
                <a16:creationId xmlns:a16="http://schemas.microsoft.com/office/drawing/2014/main" id="{E55B0980-44F7-F474-D0E0-9017E3A44CC2}"/>
              </a:ext>
            </a:extLst>
          </p:cNvPr>
          <p:cNvSpPr/>
          <p:nvPr/>
        </p:nvSpPr>
        <p:spPr>
          <a:xfrm>
            <a:off x="2166651" y="4535924"/>
            <a:ext cx="1514272" cy="485883"/>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kernel code</a:t>
            </a:r>
          </a:p>
        </p:txBody>
      </p:sp>
      <p:sp>
        <p:nvSpPr>
          <p:cNvPr id="41" name="Rectangle: Rounded Corners 14">
            <a:extLst>
              <a:ext uri="{FF2B5EF4-FFF2-40B4-BE49-F238E27FC236}">
                <a16:creationId xmlns:a16="http://schemas.microsoft.com/office/drawing/2014/main" id="{709B82C1-9C5E-A24C-020F-88CF700ECCC5}"/>
              </a:ext>
            </a:extLst>
          </p:cNvPr>
          <p:cNvSpPr/>
          <p:nvPr/>
        </p:nvSpPr>
        <p:spPr>
          <a:xfrm>
            <a:off x="4121621" y="3935552"/>
            <a:ext cx="3878799"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LLVM IR</a:t>
            </a:r>
          </a:p>
        </p:txBody>
      </p:sp>
      <p:sp>
        <p:nvSpPr>
          <p:cNvPr id="43" name="Rectangle: Rounded Corners 17">
            <a:extLst>
              <a:ext uri="{FF2B5EF4-FFF2-40B4-BE49-F238E27FC236}">
                <a16:creationId xmlns:a16="http://schemas.microsoft.com/office/drawing/2014/main" id="{057D592D-8122-B782-2385-1E1149BA7180}"/>
              </a:ext>
            </a:extLst>
          </p:cNvPr>
          <p:cNvSpPr/>
          <p:nvPr/>
        </p:nvSpPr>
        <p:spPr>
          <a:xfrm>
            <a:off x="4121623" y="4539142"/>
            <a:ext cx="1724543" cy="501317"/>
          </a:xfrm>
          <a:prstGeom prst="roundRect">
            <a:avLst/>
          </a:prstGeom>
          <a:solidFill>
            <a:srgbClr val="475A8D"/>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NVVM IR</a:t>
            </a:r>
          </a:p>
        </p:txBody>
      </p:sp>
      <p:sp>
        <p:nvSpPr>
          <p:cNvPr id="44" name="Rectangle: Rounded Corners 20">
            <a:extLst>
              <a:ext uri="{FF2B5EF4-FFF2-40B4-BE49-F238E27FC236}">
                <a16:creationId xmlns:a16="http://schemas.microsoft.com/office/drawing/2014/main" id="{71BF5FD5-CBAC-6B2B-067A-E1F5099792C4}"/>
              </a:ext>
            </a:extLst>
          </p:cNvPr>
          <p:cNvSpPr/>
          <p:nvPr/>
        </p:nvSpPr>
        <p:spPr>
          <a:xfrm>
            <a:off x="8327914" y="3824700"/>
            <a:ext cx="1588818" cy="1182538"/>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FAT Binary</a:t>
            </a:r>
          </a:p>
        </p:txBody>
      </p:sp>
      <p:cxnSp>
        <p:nvCxnSpPr>
          <p:cNvPr id="45" name="Straight Arrow Connector 44">
            <a:extLst>
              <a:ext uri="{FF2B5EF4-FFF2-40B4-BE49-F238E27FC236}">
                <a16:creationId xmlns:a16="http://schemas.microsoft.com/office/drawing/2014/main" id="{754B7BAC-697F-C84C-EEF5-9E9B3A2C3C89}"/>
              </a:ext>
            </a:extLst>
          </p:cNvPr>
          <p:cNvCxnSpPr/>
          <p:nvPr/>
        </p:nvCxnSpPr>
        <p:spPr>
          <a:xfrm>
            <a:off x="3784310" y="4821046"/>
            <a:ext cx="335262" cy="2006"/>
          </a:xfrm>
          <a:prstGeom prst="straightConnector1">
            <a:avLst/>
          </a:prstGeom>
          <a:noFill/>
          <a:ln w="9525" cap="flat" cmpd="sng" algn="ctr">
            <a:solidFill>
              <a:sysClr val="windowText" lastClr="000000"/>
            </a:solidFill>
            <a:prstDash val="solid"/>
            <a:tailEnd type="triangle"/>
          </a:ln>
          <a:effectLst/>
        </p:spPr>
      </p:cxnSp>
      <p:sp>
        <p:nvSpPr>
          <p:cNvPr id="19464" name="TextBox 21">
            <a:extLst>
              <a:ext uri="{FF2B5EF4-FFF2-40B4-BE49-F238E27FC236}">
                <a16:creationId xmlns:a16="http://schemas.microsoft.com/office/drawing/2014/main" id="{EE65A56B-52A5-A751-921A-B2FD41B6BD1C}"/>
              </a:ext>
            </a:extLst>
          </p:cNvPr>
          <p:cNvSpPr txBox="1"/>
          <p:nvPr/>
        </p:nvSpPr>
        <p:spPr>
          <a:xfrm>
            <a:off x="2147047" y="3563826"/>
            <a:ext cx="1587062"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dirty="0">
                <a:solidFill>
                  <a:prstClr val="black"/>
                </a:solidFill>
                <a:latin typeface="Calibri"/>
              </a:rPr>
              <a:t>CUDA program</a:t>
            </a:r>
            <a:endParaRPr lang="en-US" dirty="0">
              <a:solidFill>
                <a:prstClr val="black"/>
              </a:solidFill>
              <a:latin typeface="Calibri"/>
              <a:cs typeface="Calibri"/>
            </a:endParaRPr>
          </a:p>
        </p:txBody>
      </p:sp>
      <p:sp>
        <p:nvSpPr>
          <p:cNvPr id="19465" name="TextBox 22">
            <a:extLst>
              <a:ext uri="{FF2B5EF4-FFF2-40B4-BE49-F238E27FC236}">
                <a16:creationId xmlns:a16="http://schemas.microsoft.com/office/drawing/2014/main" id="{4447ACCF-2D09-8AFF-D9DD-2F2D3D776C30}"/>
              </a:ext>
            </a:extLst>
          </p:cNvPr>
          <p:cNvSpPr txBox="1"/>
          <p:nvPr/>
        </p:nvSpPr>
        <p:spPr>
          <a:xfrm>
            <a:off x="2558073" y="5193165"/>
            <a:ext cx="2787735" cy="646331"/>
          </a:xfrm>
          <a:prstGeom prst="rect">
            <a:avLst/>
          </a:prstGeom>
          <a:solidFill>
            <a:sysClr val="window" lastClr="FFFFFF"/>
          </a:solidFill>
          <a:ln w="19050" cap="flat" cmpd="sng" algn="ctr">
            <a:noFill/>
            <a:prstDash val="solid"/>
          </a:ln>
          <a:effectLst/>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Front-end Compilation</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맑은 고딕"/>
                <a:cs typeface="+mn-cs"/>
              </a:rPr>
              <a:t>(Clang)</a:t>
            </a:r>
          </a:p>
        </p:txBody>
      </p:sp>
      <p:sp>
        <p:nvSpPr>
          <p:cNvPr id="19466" name="Rectangle: Rounded Corners 34">
            <a:extLst>
              <a:ext uri="{FF2B5EF4-FFF2-40B4-BE49-F238E27FC236}">
                <a16:creationId xmlns:a16="http://schemas.microsoft.com/office/drawing/2014/main" id="{6CB23824-A9D5-47D7-B412-B834E1E5E4F8}"/>
              </a:ext>
            </a:extLst>
          </p:cNvPr>
          <p:cNvSpPr/>
          <p:nvPr/>
        </p:nvSpPr>
        <p:spPr>
          <a:xfrm>
            <a:off x="2166652" y="3935552"/>
            <a:ext cx="1514271" cy="490445"/>
          </a:xfrm>
          <a:prstGeom prst="roundRect">
            <a:avLst/>
          </a:prstGeom>
          <a:solidFill>
            <a:sysClr val="windowText" lastClr="000000">
              <a:lumMod val="50000"/>
              <a:lumOff val="50000"/>
            </a:sys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host code</a:t>
            </a:r>
          </a:p>
        </p:txBody>
      </p:sp>
      <p:sp>
        <p:nvSpPr>
          <p:cNvPr id="19467" name="TextBox 19466">
            <a:extLst>
              <a:ext uri="{FF2B5EF4-FFF2-40B4-BE49-F238E27FC236}">
                <a16:creationId xmlns:a16="http://schemas.microsoft.com/office/drawing/2014/main" id="{E685E3DD-CD6F-142E-8DC6-CA7B4BD56764}"/>
              </a:ext>
            </a:extLst>
          </p:cNvPr>
          <p:cNvSpPr txBox="1"/>
          <p:nvPr/>
        </p:nvSpPr>
        <p:spPr>
          <a:xfrm>
            <a:off x="5140853" y="5241356"/>
            <a:ext cx="17458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fontAlgn="base">
              <a:spcBef>
                <a:spcPct val="0"/>
              </a:spcBef>
              <a:spcAft>
                <a:spcPct val="0"/>
              </a:spcAft>
            </a:pPr>
            <a:r>
              <a:rPr lang="en-US" dirty="0">
                <a:solidFill>
                  <a:prstClr val="black"/>
                </a:solidFill>
                <a:latin typeface="Calibri"/>
              </a:rPr>
              <a:t>NVPTX</a:t>
            </a:r>
          </a:p>
          <a:p>
            <a:pPr algn="ctr" fontAlgn="base">
              <a:spcBef>
                <a:spcPct val="0"/>
              </a:spcBef>
              <a:spcAft>
                <a:spcPct val="0"/>
              </a:spcAft>
            </a:pPr>
            <a:r>
              <a:rPr lang="en-US" dirty="0" err="1">
                <a:solidFill>
                  <a:prstClr val="black"/>
                </a:solidFill>
                <a:latin typeface="Calibri"/>
              </a:rPr>
              <a:t>Codegen</a:t>
            </a:r>
            <a:endParaRPr lang="en-US" dirty="0">
              <a:solidFill>
                <a:prstClr val="black"/>
              </a:solidFill>
              <a:latin typeface="Calibri" panose="020F0502020204030204" pitchFamily="34" charset="0"/>
            </a:endParaRPr>
          </a:p>
        </p:txBody>
      </p:sp>
      <p:cxnSp>
        <p:nvCxnSpPr>
          <p:cNvPr id="19470" name="Straight Arrow Connector 19469">
            <a:extLst>
              <a:ext uri="{FF2B5EF4-FFF2-40B4-BE49-F238E27FC236}">
                <a16:creationId xmlns:a16="http://schemas.microsoft.com/office/drawing/2014/main" id="{9B42D973-58A8-DE7A-509E-D20E6E39D1C6}"/>
              </a:ext>
            </a:extLst>
          </p:cNvPr>
          <p:cNvCxnSpPr>
            <a:cxnSpLocks/>
          </p:cNvCxnSpPr>
          <p:nvPr/>
        </p:nvCxnSpPr>
        <p:spPr>
          <a:xfrm>
            <a:off x="8000421" y="4183434"/>
            <a:ext cx="327492" cy="0"/>
          </a:xfrm>
          <a:prstGeom prst="straightConnector1">
            <a:avLst/>
          </a:prstGeom>
          <a:noFill/>
          <a:ln w="9525" cap="flat" cmpd="sng" algn="ctr">
            <a:solidFill>
              <a:sysClr val="windowText" lastClr="000000"/>
            </a:solidFill>
            <a:prstDash val="solid"/>
            <a:tailEnd type="triangle"/>
          </a:ln>
          <a:effectLst/>
        </p:spPr>
      </p:cxnSp>
      <p:cxnSp>
        <p:nvCxnSpPr>
          <p:cNvPr id="19474" name="Straight Connector 19473">
            <a:extLst>
              <a:ext uri="{FF2B5EF4-FFF2-40B4-BE49-F238E27FC236}">
                <a16:creationId xmlns:a16="http://schemas.microsoft.com/office/drawing/2014/main" id="{49EFE583-4BD0-B28D-166E-F09CD948A2F3}"/>
              </a:ext>
            </a:extLst>
          </p:cNvPr>
          <p:cNvCxnSpPr>
            <a:cxnSpLocks/>
          </p:cNvCxnSpPr>
          <p:nvPr/>
        </p:nvCxnSpPr>
        <p:spPr>
          <a:xfrm>
            <a:off x="3951941" y="3563826"/>
            <a:ext cx="0" cy="1656062"/>
          </a:xfrm>
          <a:prstGeom prst="line">
            <a:avLst/>
          </a:prstGeom>
          <a:noFill/>
          <a:ln w="38100" cap="flat" cmpd="sng" algn="ctr">
            <a:solidFill>
              <a:sysClr val="window" lastClr="FFFFFF">
                <a:lumMod val="50000"/>
              </a:sysClr>
            </a:solidFill>
            <a:prstDash val="sysDot"/>
          </a:ln>
          <a:effectLst/>
        </p:spPr>
      </p:cxnSp>
      <p:cxnSp>
        <p:nvCxnSpPr>
          <p:cNvPr id="19475" name="Straight Connector 19474">
            <a:extLst>
              <a:ext uri="{FF2B5EF4-FFF2-40B4-BE49-F238E27FC236}">
                <a16:creationId xmlns:a16="http://schemas.microsoft.com/office/drawing/2014/main" id="{4281B135-2919-9C66-B4E6-B1F09F6376E7}"/>
              </a:ext>
            </a:extLst>
          </p:cNvPr>
          <p:cNvCxnSpPr>
            <a:cxnSpLocks/>
          </p:cNvCxnSpPr>
          <p:nvPr/>
        </p:nvCxnSpPr>
        <p:spPr>
          <a:xfrm>
            <a:off x="6013797" y="4535924"/>
            <a:ext cx="0" cy="683964"/>
          </a:xfrm>
          <a:prstGeom prst="line">
            <a:avLst/>
          </a:prstGeom>
          <a:noFill/>
          <a:ln w="38100" cap="flat" cmpd="sng" algn="ctr">
            <a:solidFill>
              <a:sysClr val="window" lastClr="FFFFFF">
                <a:lumMod val="50000"/>
              </a:sysClr>
            </a:solidFill>
            <a:prstDash val="sysDot"/>
          </a:ln>
          <a:effectLst/>
        </p:spPr>
      </p:cxnSp>
      <p:cxnSp>
        <p:nvCxnSpPr>
          <p:cNvPr id="19482" name="Straight Arrow Connector 19481">
            <a:extLst>
              <a:ext uri="{FF2B5EF4-FFF2-40B4-BE49-F238E27FC236}">
                <a16:creationId xmlns:a16="http://schemas.microsoft.com/office/drawing/2014/main" id="{99242A21-D93A-0E66-5AF0-33C25C3595DE}"/>
              </a:ext>
            </a:extLst>
          </p:cNvPr>
          <p:cNvCxnSpPr/>
          <p:nvPr/>
        </p:nvCxnSpPr>
        <p:spPr>
          <a:xfrm>
            <a:off x="3784310" y="4183434"/>
            <a:ext cx="335262" cy="2006"/>
          </a:xfrm>
          <a:prstGeom prst="straightConnector1">
            <a:avLst/>
          </a:prstGeom>
          <a:noFill/>
          <a:ln w="9525" cap="flat" cmpd="sng" algn="ctr">
            <a:solidFill>
              <a:sysClr val="windowText" lastClr="000000"/>
            </a:solidFill>
            <a:prstDash val="solid"/>
            <a:tailEnd type="triangle"/>
          </a:ln>
          <a:effectLst/>
        </p:spPr>
      </p:cxnSp>
      <p:cxnSp>
        <p:nvCxnSpPr>
          <p:cNvPr id="19489" name="Straight Arrow Connector 19488">
            <a:extLst>
              <a:ext uri="{FF2B5EF4-FFF2-40B4-BE49-F238E27FC236}">
                <a16:creationId xmlns:a16="http://schemas.microsoft.com/office/drawing/2014/main" id="{D7AA01D0-33E4-4753-DC95-9DD8282A2454}"/>
              </a:ext>
            </a:extLst>
          </p:cNvPr>
          <p:cNvCxnSpPr>
            <a:cxnSpLocks/>
          </p:cNvCxnSpPr>
          <p:nvPr/>
        </p:nvCxnSpPr>
        <p:spPr>
          <a:xfrm>
            <a:off x="7980609" y="4770612"/>
            <a:ext cx="327492" cy="0"/>
          </a:xfrm>
          <a:prstGeom prst="straightConnector1">
            <a:avLst/>
          </a:prstGeom>
          <a:noFill/>
          <a:ln w="9525" cap="flat" cmpd="sng" algn="ctr">
            <a:solidFill>
              <a:sysClr val="windowText" lastClr="000000"/>
            </a:solidFill>
            <a:prstDash val="solid"/>
            <a:tailEnd type="triangle"/>
          </a:ln>
          <a:effectLst/>
        </p:spPr>
      </p:cxnSp>
      <p:pic>
        <p:nvPicPr>
          <p:cNvPr id="19491" name="Picture 19490">
            <a:extLst>
              <a:ext uri="{FF2B5EF4-FFF2-40B4-BE49-F238E27FC236}">
                <a16:creationId xmlns:a16="http://schemas.microsoft.com/office/drawing/2014/main" id="{CCFA7470-57D9-FFB7-B131-1CF36F8C4546}"/>
              </a:ext>
            </a:extLst>
          </p:cNvPr>
          <p:cNvPicPr>
            <a:picLocks noChangeAspect="1"/>
          </p:cNvPicPr>
          <p:nvPr/>
        </p:nvPicPr>
        <p:blipFill>
          <a:blip r:embed="rId3"/>
          <a:stretch>
            <a:fillRect/>
          </a:stretch>
        </p:blipFill>
        <p:spPr>
          <a:xfrm>
            <a:off x="536914" y="6324633"/>
            <a:ext cx="2210868" cy="416280"/>
          </a:xfrm>
          <a:prstGeom prst="rect">
            <a:avLst/>
          </a:prstGeom>
        </p:spPr>
      </p:pic>
      <p:cxnSp>
        <p:nvCxnSpPr>
          <p:cNvPr id="19492" name="Straight Arrow Connector 19491">
            <a:extLst>
              <a:ext uri="{FF2B5EF4-FFF2-40B4-BE49-F238E27FC236}">
                <a16:creationId xmlns:a16="http://schemas.microsoft.com/office/drawing/2014/main" id="{80ED2D91-64A8-3C76-9F6A-344EC277FAAC}"/>
              </a:ext>
            </a:extLst>
          </p:cNvPr>
          <p:cNvCxnSpPr>
            <a:cxnSpLocks/>
          </p:cNvCxnSpPr>
          <p:nvPr/>
        </p:nvCxnSpPr>
        <p:spPr>
          <a:xfrm>
            <a:off x="5855595" y="4770612"/>
            <a:ext cx="327492" cy="0"/>
          </a:xfrm>
          <a:prstGeom prst="straightConnector1">
            <a:avLst/>
          </a:prstGeom>
          <a:noFill/>
          <a:ln w="9525" cap="flat" cmpd="sng" algn="ctr">
            <a:solidFill>
              <a:sysClr val="windowText" lastClr="000000"/>
            </a:solidFill>
            <a:prstDash val="solid"/>
            <a:tailEnd type="triangle"/>
          </a:ln>
          <a:effectLst/>
        </p:spPr>
      </p:cxnSp>
      <p:sp>
        <p:nvSpPr>
          <p:cNvPr id="19494" name="Rectangle: Rounded Corners 17">
            <a:extLst>
              <a:ext uri="{FF2B5EF4-FFF2-40B4-BE49-F238E27FC236}">
                <a16:creationId xmlns:a16="http://schemas.microsoft.com/office/drawing/2014/main" id="{23D9FA5C-D97D-FA6C-4FDE-C80D52BE1B08}"/>
              </a:ext>
            </a:extLst>
          </p:cNvPr>
          <p:cNvSpPr/>
          <p:nvPr/>
        </p:nvSpPr>
        <p:spPr>
          <a:xfrm>
            <a:off x="6220209" y="4500516"/>
            <a:ext cx="1740587" cy="506152"/>
          </a:xfrm>
          <a:prstGeom prst="roundRect">
            <a:avLst/>
          </a:prstGeom>
          <a:solidFill>
            <a:srgbClr val="3891A7">
              <a:lumMod val="75000"/>
            </a:srgbClr>
          </a:solidFill>
          <a:ln w="19050" cap="flat" cmpd="sng" algn="ctr">
            <a:noFill/>
            <a:prstDash val="solid"/>
          </a:ln>
          <a:effectLst/>
        </p:spPr>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맑은 고딕"/>
                <a:cs typeface="Calibri"/>
              </a:rPr>
              <a:t>PTX Assembly</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Origin">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Custom 3">
      <a:majorFont>
        <a:latin typeface="Tahoma"/>
        <a:ea typeface="돋움"/>
        <a:cs typeface=""/>
      </a:majorFont>
      <a:minorFont>
        <a:latin typeface="Tahoma"/>
        <a:ea typeface="맑은 고딕"/>
        <a:cs typeface=""/>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rigin">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Custom 1">
      <a:majorFont>
        <a:latin typeface="Calibri"/>
        <a:ea typeface="돋움"/>
        <a:cs typeface=""/>
      </a:majorFont>
      <a:minorFont>
        <a:latin typeface="Calibri"/>
        <a:ea typeface="맑은 고딕"/>
        <a:cs typeface=""/>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703aaed8-5f35-4ebd-8684-7d64e521d80b" xsi:nil="true"/>
    <lcf76f155ced4ddcb4097134ff3c332f xmlns="f01fee57-14a4-4fb3-a7a7-17af854556b0">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AFB5C5C43C8E84ABE433E05E59A4B5B" ma:contentTypeVersion="16" ma:contentTypeDescription="Create a new document." ma:contentTypeScope="" ma:versionID="6b8a0fa360fb8d3f571bc110c37013b7">
  <xsd:schema xmlns:xsd="http://www.w3.org/2001/XMLSchema" xmlns:xs="http://www.w3.org/2001/XMLSchema" xmlns:p="http://schemas.microsoft.com/office/2006/metadata/properties" xmlns:ns2="f01fee57-14a4-4fb3-a7a7-17af854556b0" xmlns:ns3="703aaed8-5f35-4ebd-8684-7d64e521d80b" targetNamespace="http://schemas.microsoft.com/office/2006/metadata/properties" ma:root="true" ma:fieldsID="5b022065d69465c928b5cf201fd4a313" ns2:_="" ns3:_="">
    <xsd:import namespace="f01fee57-14a4-4fb3-a7a7-17af854556b0"/>
    <xsd:import namespace="703aaed8-5f35-4ebd-8684-7d64e521d80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LengthInSeconds"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1fee57-14a4-4fb3-a7a7-17af854556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c2506c3-735d-4e70-aa79-204d06275b9f"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703aaed8-5f35-4ebd-8684-7d64e521d80b"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8d8e6f15-7c59-437e-bc44-2b236e666d5f}" ma:internalName="TaxCatchAll" ma:showField="CatchAllData" ma:web="703aaed8-5f35-4ebd-8684-7d64e521d80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5A2920C-9354-4A5A-A608-33052DA58C8F}">
  <ds:schemaRefs>
    <ds:schemaRef ds:uri="703aaed8-5f35-4ebd-8684-7d64e521d80b"/>
    <ds:schemaRef ds:uri="f01fee57-14a4-4fb3-a7a7-17af854556b0"/>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065CF3D-D642-4458-BCEA-22AB721DC82B}">
  <ds:schemaRefs>
    <ds:schemaRef ds:uri="703aaed8-5f35-4ebd-8684-7d64e521d80b"/>
    <ds:schemaRef ds:uri="f01fee57-14a4-4fb3-a7a7-17af854556b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97B68AE-62AC-4C9A-92B2-7C84703E295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5830</TotalTime>
  <Words>3998</Words>
  <Application>Microsoft Macintosh PowerPoint</Application>
  <PresentationFormat>Widescreen</PresentationFormat>
  <Paragraphs>595</Paragraphs>
  <Slides>42</Slides>
  <Notes>39</Notes>
  <HiddenSlides>8</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42</vt:i4>
      </vt:variant>
    </vt:vector>
  </HeadingPairs>
  <TitlesOfParts>
    <vt:vector size="51" baseType="lpstr">
      <vt:lpstr>Söhne</vt:lpstr>
      <vt:lpstr>Arial</vt:lpstr>
      <vt:lpstr>Calibri</vt:lpstr>
      <vt:lpstr>Roboto</vt:lpstr>
      <vt:lpstr>Tahoma</vt:lpstr>
      <vt:lpstr>Wingdings</vt:lpstr>
      <vt:lpstr>Wingdings 3</vt:lpstr>
      <vt:lpstr>1_Origin</vt:lpstr>
      <vt:lpstr>Origin</vt:lpstr>
      <vt:lpstr> CuPBoP:  CUDA for Parallelized and Broad-range Processors</vt:lpstr>
      <vt:lpstr>Agenda</vt:lpstr>
      <vt:lpstr>PowerPoint Presentation</vt:lpstr>
      <vt:lpstr>CUDA is popular for HPC</vt:lpstr>
      <vt:lpstr>But NVIDIA GPU may be not</vt:lpstr>
      <vt:lpstr>Motivation</vt:lpstr>
      <vt:lpstr>If CUDA can be executed in non-NVIDIA devices...</vt:lpstr>
      <vt:lpstr>PowerPoint Presentation</vt:lpstr>
      <vt:lpstr>CUDA compilation process</vt:lpstr>
      <vt:lpstr>CUDA compilation process</vt:lpstr>
      <vt:lpstr>CUDA compilation process</vt:lpstr>
      <vt:lpstr>CUDA compilation process</vt:lpstr>
      <vt:lpstr>Supported Hardware backend</vt:lpstr>
      <vt:lpstr>PowerPoint Presentation</vt:lpstr>
      <vt:lpstr>CuPBoP framework</vt:lpstr>
      <vt:lpstr>CuPBoP framework</vt:lpstr>
      <vt:lpstr>CuPBoP framework</vt:lpstr>
      <vt:lpstr>CuPBoP framework</vt:lpstr>
      <vt:lpstr>CuPBoP framework</vt:lpstr>
      <vt:lpstr>CuPBoP framework</vt:lpstr>
      <vt:lpstr>CuPBoP framework</vt:lpstr>
      <vt:lpstr>Case study: CUDA Runtime Functions</vt:lpstr>
      <vt:lpstr>CuPBoP Runtime (CUDA API Implementation)</vt:lpstr>
      <vt:lpstr>CuPBoP framework</vt:lpstr>
      <vt:lpstr>CuPBoP compilation</vt:lpstr>
      <vt:lpstr>Mapping CUDA Threads to Vortex</vt:lpstr>
      <vt:lpstr>Mapping CUDA Threads to Vortex</vt:lpstr>
      <vt:lpstr>Mapping CUDA Kernel to Vortex</vt:lpstr>
      <vt:lpstr>CuPBoP Compilation Passes Overview</vt:lpstr>
      <vt:lpstr>PowerPoint Presentation</vt:lpstr>
      <vt:lpstr>CuPBoP code structure</vt:lpstr>
      <vt:lpstr>How to Use CuPBoP</vt:lpstr>
      <vt:lpstr>How to Use CuPBoP</vt:lpstr>
      <vt:lpstr>How to Use CuPBoP</vt:lpstr>
      <vt:lpstr>How to Use CuPBoP</vt:lpstr>
      <vt:lpstr>How to Use CuPBoP</vt:lpstr>
      <vt:lpstr>Evaluation (Rodinia)</vt:lpstr>
      <vt:lpstr>Q&amp;A</vt:lpstr>
      <vt:lpstr>PowerPoint Presentation</vt:lpstr>
      <vt:lpstr>Experiments: benchmark coverage</vt:lpstr>
      <vt:lpstr>Experiments: performance</vt:lpstr>
      <vt:lpstr>Future works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HpArch Research Projects</dc:title>
  <dc:creator>Microsoft Office User</dc:creator>
  <cp:lastModifiedBy>Ahn, Chihyo</cp:lastModifiedBy>
  <cp:revision>47</cp:revision>
  <cp:lastPrinted>2017-09-22T13:21:54Z</cp:lastPrinted>
  <dcterms:created xsi:type="dcterms:W3CDTF">2017-09-19T22:16:54Z</dcterms:created>
  <dcterms:modified xsi:type="dcterms:W3CDTF">2023-10-29T18:54:37Z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0x010100AAFB5C5C43C8E84ABE433E05E59A4B5B</vt:lpwstr>
  </property>
  <property fmtid="{D5CDD505-2E9C-101B-9397-08002B2CF9AE}" pid="3" name="MediaServiceImageTags">
    <vt:lpwstr/>
  </property>
</Properties>
</file>

<file path=docProps/thumbnail.jpeg>
</file>